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jpeg"/>
  <Override PartName="/ppt/media/image5.jpg" ContentType="image/jpeg"/>
  <Override PartName="/ppt/media/image7.jpg" ContentType="image/jpeg"/>
  <Override PartName="/ppt/media/image8.jpg" ContentType="image/jpeg"/>
  <Override PartName="/ppt/media/image9.jpg" ContentType="image/jpeg"/>
  <Override PartName="/ppt/media/image10.jpg" ContentType="image/jpeg"/>
  <Override PartName="/ppt/notesSlides/notesSlide2.xml" ContentType="application/vnd.openxmlformats-officedocument.presentationml.notesSlide+xml"/>
  <Override PartName="/ppt/media/image11.jpg" ContentType="image/jpeg"/>
  <Override PartName="/ppt/media/image12.jpg" ContentType="image/jpeg"/>
  <Override PartName="/ppt/media/image13.jpg" ContentType="image/jpeg"/>
  <Override PartName="/ppt/media/image14.jpg" ContentType="image/jpeg"/>
  <Override PartName="/ppt/media/image15.jpg" ContentType="image/jpeg"/>
  <Override PartName="/ppt/notesSlides/notesSlide3.xml" ContentType="application/vnd.openxmlformats-officedocument.presentationml.notesSlide+xml"/>
  <Override PartName="/ppt/media/image29.jpg" ContentType="image/jpeg"/>
  <Override PartName="/ppt/media/image31.jpg" ContentType="image/jpeg"/>
  <Override PartName="/ppt/media/image32.jpg" ContentType="image/jpeg"/>
  <Override PartName="/ppt/media/image33.jpg" ContentType="image/jpeg"/>
  <Override PartName="/ppt/notesSlides/notesSlide4.xml" ContentType="application/vnd.openxmlformats-officedocument.presentationml.notesSlide+xml"/>
  <Override PartName="/ppt/media/image34.jpg" ContentType="image/jpeg"/>
  <Override PartName="/ppt/media/image35.jpg" ContentType="image/jpeg"/>
  <Override PartName="/ppt/notesSlides/notesSlide5.xml" ContentType="application/vnd.openxmlformats-officedocument.presentationml.notesSlide+xml"/>
  <Override PartName="/ppt/media/image37.jpg" ContentType="image/jpeg"/>
  <Override PartName="/ppt/media/image38.jpg" ContentType="image/jpeg"/>
  <Override PartName="/ppt/media/image39.jpg" ContentType="image/jpeg"/>
  <Override PartName="/ppt/notesSlides/notesSlide6.xml" ContentType="application/vnd.openxmlformats-officedocument.presentationml.notesSlide+xml"/>
  <Override PartName="/ppt/media/image40.jpg" ContentType="image/jpeg"/>
  <Override PartName="/ppt/media/image42.jpg" ContentType="image/jpeg"/>
  <Override PartName="/ppt/notesSlides/notesSlide7.xml" ContentType="application/vnd.openxmlformats-officedocument.presentationml.notesSlide+xml"/>
  <Override PartName="/ppt/media/image44.jpg" ContentType="image/jpeg"/>
  <Override PartName="/ppt/media/image45.jpg" ContentType="image/jpeg"/>
  <Override PartName="/ppt/media/image46.jpg" ContentType="image/jpeg"/>
  <Override PartName="/ppt/media/image47.jpg" ContentType="image/jpeg"/>
  <Override PartName="/ppt/media/image48.jpg" ContentType="image/jpeg"/>
  <Override PartName="/ppt/media/image49.jpg" ContentType="image/jpeg"/>
  <Override PartName="/ppt/media/image50.jpg" ContentType="image/jpeg"/>
  <Override PartName="/ppt/media/image51.jpg" ContentType="image/jpeg"/>
  <Override PartName="/ppt/media/image52.jpg" ContentType="image/jpeg"/>
  <Override PartName="/ppt/media/image53.jpg" ContentType="image/jpeg"/>
  <Override PartName="/ppt/media/image54.jpg" ContentType="image/jpeg"/>
  <Override PartName="/ppt/media/image55.jpg" ContentType="image/jpeg"/>
  <Override PartName="/ppt/media/image56.jpg" ContentType="image/jpeg"/>
  <Override PartName="/ppt/media/image57.jpg" ContentType="image/jpeg"/>
  <Override PartName="/ppt/media/image58.jpg" ContentType="image/jpeg"/>
  <Override PartName="/ppt/media/image59.jpg" ContentType="image/jpeg"/>
  <Override PartName="/ppt/media/image60.jpg" ContentType="image/jpeg"/>
  <Override PartName="/ppt/media/image61.jpg" ContentType="image/jpeg"/>
  <Override PartName="/ppt/media/image62.jpg" ContentType="image/jpeg"/>
  <Override PartName="/ppt/media/image63.jpg" ContentType="image/jpeg"/>
  <Override PartName="/ppt/media/image64.jpg" ContentType="image/jpeg"/>
  <Override PartName="/ppt/media/image65.jpg" ContentType="image/jpeg"/>
  <Override PartName="/ppt/media/image66.jpg" ContentType="image/jpeg"/>
  <Override PartName="/ppt/media/image67.jpg" ContentType="image/jpeg"/>
  <Override PartName="/ppt/media/image68.jpg" ContentType="image/jpeg"/>
  <Override PartName="/ppt/media/image69.jpg" ContentType="image/jpeg"/>
  <Override PartName="/ppt/media/image70.jpg" ContentType="image/jpeg"/>
  <Override PartName="/ppt/media/image71.jpg" ContentType="image/jpeg"/>
  <Override PartName="/ppt/media/image72.jpg" ContentType="image/jpeg"/>
  <Override PartName="/ppt/media/image73.jpg" ContentType="image/jpeg"/>
  <Override PartName="/ppt/media/image74.jpg" ContentType="image/jpeg"/>
  <Override PartName="/ppt/media/image7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8" r:id="rId2"/>
    <p:sldId id="259" r:id="rId3"/>
    <p:sldId id="260" r:id="rId4"/>
    <p:sldId id="264" r:id="rId5"/>
    <p:sldId id="276" r:id="rId6"/>
    <p:sldId id="280" r:id="rId7"/>
    <p:sldId id="283" r:id="rId8"/>
    <p:sldId id="285" r:id="rId9"/>
    <p:sldId id="287" r:id="rId10"/>
    <p:sldId id="314" r:id="rId11"/>
    <p:sldId id="298" r:id="rId12"/>
    <p:sldId id="315" r:id="rId13"/>
    <p:sldId id="299" r:id="rId14"/>
    <p:sldId id="316" r:id="rId15"/>
    <p:sldId id="307" r:id="rId16"/>
    <p:sldId id="293" r:id="rId17"/>
    <p:sldId id="286" r:id="rId18"/>
    <p:sldId id="270" r:id="rId19"/>
    <p:sldId id="256" r:id="rId20"/>
    <p:sldId id="300" r:id="rId21"/>
    <p:sldId id="305" r:id="rId22"/>
    <p:sldId id="302" r:id="rId23"/>
    <p:sldId id="297" r:id="rId24"/>
    <p:sldId id="303" r:id="rId25"/>
    <p:sldId id="304" r:id="rId26"/>
    <p:sldId id="310" r:id="rId27"/>
    <p:sldId id="309" r:id="rId28"/>
    <p:sldId id="308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97A2"/>
    <a:srgbClr val="EF8682"/>
    <a:srgbClr val="CACACA"/>
    <a:srgbClr val="AFE1E1"/>
    <a:srgbClr val="FFFFFF"/>
    <a:srgbClr val="000000"/>
    <a:srgbClr val="0078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3817" autoAdjust="0"/>
  </p:normalViewPr>
  <p:slideViewPr>
    <p:cSldViewPr snapToGrid="0">
      <p:cViewPr varScale="1">
        <p:scale>
          <a:sx n="63" d="100"/>
          <a:sy n="63" d="100"/>
        </p:scale>
        <p:origin x="8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DBA91A4F-FE85-4235-8CEE-95A0D279C7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147F325-1F05-47E6-A857-FC72D1B8B2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7E7F4-F5F8-4672-92E2-C227B3230128}" type="datetimeFigureOut">
              <a:rPr lang="fr-CH" smtClean="0"/>
              <a:t>19.05.2020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56524A3-D74D-4A00-9718-4D69F88A8B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00FA9A-E128-429C-BFB1-3E433ECFDF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60989D-D28D-4859-9FFE-E422FC6EC8A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71222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0FC0D-554C-4C6F-803A-2A2A2A1D6B9C}" type="datetimeFigureOut">
              <a:rPr lang="fr-CH" smtClean="0"/>
              <a:t>19.05.2020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EA8BB-FB99-47C5-A111-7E7FEAA7A2DA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304562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v.uk/foreign-travel-advice/italy/coronavirus" TargetMode="External"/><Relationship Id="rId3" Type="http://schemas.openxmlformats.org/officeDocument/2006/relationships/hyperlink" Target="https://www.aljazeera.com/news/2020/01/uk-confirms-coronavirus-cases-200131100102626.html" TargetMode="External"/><Relationship Id="rId7" Type="http://schemas.openxmlformats.org/officeDocument/2006/relationships/hyperlink" Target="https://www.gov.uk/government/news/secretary-of-state-makes-new-regulations-on-coronavirus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diplomatie.gouv.fr/fr/conseils-aux-voyageurs/conseils-par-pays-destination/chine/" TargetMode="External"/><Relationship Id="rId5" Type="http://schemas.openxmlformats.org/officeDocument/2006/relationships/hyperlink" Target="https://www.gov.uk/foreign-travel-advice/china" TargetMode="External"/><Relationship Id="rId4" Type="http://schemas.openxmlformats.org/officeDocument/2006/relationships/hyperlink" Target="https://www.dw.com/en/coronavirus-g7-countries-agree-to-coordinate-response-live-updates/a-52238408" TargetMode="External"/><Relationship Id="rId9" Type="http://schemas.openxmlformats.org/officeDocument/2006/relationships/hyperlink" Target="https://www.theguardian.com/politics/live/2020/mar/23/uk-coronavirus-live-news-latest-boris-johnson-minister-condemns-people-ignoring-two-metre-distance-rule-in-parks-as-very-selfish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url?sa=t&amp;rct=j&amp;q=&amp;esrc=s&amp;source=web&amp;cd=4&amp;cad=rja&amp;uact=8&amp;ved=2ahUKEwiJjq3K2rroAhWRgnIEHQVPCnUQFjADegQIBRAB&amp;url=https%3A%2F%2Fwww.nytimes.com%2F2020%2F03%2F22%2Fworld%2Feurope%2Fgermany-coronavirus-budget.html&amp;usg=AOvVaw1gv_Ulez93BN-_ObOkNPUY" TargetMode="External"/><Relationship Id="rId3" Type="http://schemas.openxmlformats.org/officeDocument/2006/relationships/hyperlink" Target="https://www.stmgp.bayern.de/presse/bestaetigter-coronavirus-fall-in-bayern-infektionsschutzmassnahmen-laufen/" TargetMode="External"/><Relationship Id="rId7" Type="http://schemas.openxmlformats.org/officeDocument/2006/relationships/hyperlink" Target="https://www.google.com/url?sa=t&amp;rct=j&amp;q=&amp;esrc=s&amp;source=web&amp;cd=1&amp;cad=rja&amp;uact=8&amp;ved=2ahUKEwjm-JKo_bjoAhX7lnIEHWMRANsQFjAAegQIAhAB&amp;url=https%3A%2F%2Fwww.bbc.com%2Fnews%2Fworld-europe-51905129&amp;usg=AOvVaw0GjkxDdhPhtYz0Y2bUk6h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pnews.com/230fa2d2e2891ab2ccb6d9c8a5f479bf" TargetMode="External"/><Relationship Id="rId5" Type="http://schemas.openxmlformats.org/officeDocument/2006/relationships/hyperlink" Target="https://www.dw.com/en/coronavirus-eu-health-ministers-meet-as-deaths-mount-live-updates/a-52362168" TargetMode="External"/><Relationship Id="rId4" Type="http://schemas.openxmlformats.org/officeDocument/2006/relationships/hyperlink" Target="https://www.dw.com/en/coronavirus-g7-countries-agree-to-coordinate-response-live-updates/a-52238408" TargetMode="External"/><Relationship Id="rId9" Type="http://schemas.openxmlformats.org/officeDocument/2006/relationships/hyperlink" Target="https://www.washingtonpost.com/world/2020/04/15/coronavirus-latest-news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3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45379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sz="1200" b="1" dirty="0" err="1">
                <a:latin typeface="PT Sans"/>
              </a:rPr>
              <a:t>Important</a:t>
            </a:r>
            <a:r>
              <a:rPr lang="de-CH" sz="1200" b="1" dirty="0">
                <a:latin typeface="PT Sans"/>
              </a:rPr>
              <a:t> 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 Looking at the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evolutiono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and not at the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numbers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themselves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.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We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compare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the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sentiment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evolution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. . </a:t>
            </a:r>
            <a:endParaRPr lang="de-CH" sz="1200" b="1" dirty="0">
              <a:latin typeface="PT Sans"/>
            </a:endParaRPr>
          </a:p>
          <a:p>
            <a:pPr marL="0" indent="0">
              <a:buNone/>
            </a:pPr>
            <a:endParaRPr lang="de-CH" sz="1200" dirty="0">
              <a:latin typeface="PT Sans"/>
            </a:endParaRPr>
          </a:p>
          <a:p>
            <a:pPr marL="0" indent="0">
              <a:buNone/>
            </a:pPr>
            <a:endParaRPr lang="de-CH" sz="1200" dirty="0">
              <a:latin typeface="PT Sans"/>
            </a:endParaRPr>
          </a:p>
          <a:p>
            <a:pPr marL="0" indent="0">
              <a:buNone/>
            </a:pPr>
            <a:r>
              <a:rPr lang="de-CH" sz="1200" dirty="0" err="1">
                <a:latin typeface="PT Sans"/>
              </a:rPr>
              <a:t>Similarities</a:t>
            </a:r>
            <a:r>
              <a:rPr lang="de-CH" sz="1200" dirty="0">
                <a:latin typeface="PT Sans"/>
              </a:rPr>
              <a:t>: </a:t>
            </a:r>
          </a:p>
          <a:p>
            <a:pPr marL="0" indent="0">
              <a:buNone/>
            </a:pPr>
            <a:r>
              <a:rPr lang="de-CH" sz="1200" dirty="0">
                <a:latin typeface="PT Sans"/>
              </a:rPr>
              <a:t>At </a:t>
            </a:r>
            <a:r>
              <a:rPr lang="de-CH" sz="1200" dirty="0" err="1">
                <a:latin typeface="PT Sans"/>
              </a:rPr>
              <a:t>point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three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 US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wanr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thet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the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spread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of COVID is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likely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and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people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should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prepare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 Oprah and USA Today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health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sentiment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evolution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goes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down 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are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aware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of the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situation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.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It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looks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different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when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looking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at the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graph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of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donald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trump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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sentiment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goes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in an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upward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directioon</a:t>
            </a:r>
            <a:endParaRPr lang="de-CH" sz="1200" dirty="0">
              <a:latin typeface="PT Sans"/>
            </a:endParaRPr>
          </a:p>
          <a:p>
            <a:pPr marL="0" indent="0">
              <a:buNone/>
            </a:pPr>
            <a:endParaRPr lang="de-CH" sz="1200" dirty="0">
              <a:latin typeface="PT Sans"/>
            </a:endParaRPr>
          </a:p>
          <a:p>
            <a:pPr marL="0" indent="0">
              <a:buNone/>
            </a:pPr>
            <a:r>
              <a:rPr lang="de-CH" sz="1200" dirty="0" err="1">
                <a:latin typeface="PT Sans"/>
              </a:rPr>
              <a:t>Differences</a:t>
            </a:r>
            <a:r>
              <a:rPr lang="de-CH" sz="1200" dirty="0">
                <a:latin typeface="PT Sans"/>
              </a:rPr>
              <a:t>: </a:t>
            </a:r>
          </a:p>
          <a:p>
            <a:pPr marL="0" indent="0">
              <a:buNone/>
            </a:pPr>
            <a:r>
              <a:rPr lang="de-CH" sz="1200" dirty="0">
                <a:latin typeface="PT Sans"/>
              </a:rPr>
              <a:t>The </a:t>
            </a:r>
            <a:r>
              <a:rPr lang="de-CH" sz="1200" dirty="0" err="1">
                <a:latin typeface="PT Sans"/>
              </a:rPr>
              <a:t>three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sentiment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graphs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are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distinct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from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one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another</a:t>
            </a: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First COVID-19 </a:t>
            </a:r>
            <a:r>
              <a:rPr lang="de-CH" sz="1200" dirty="0" err="1">
                <a:latin typeface="PT Sans"/>
              </a:rPr>
              <a:t>case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confirmed</a:t>
            </a:r>
            <a:r>
              <a:rPr lang="de-CH" sz="1200" dirty="0">
                <a:latin typeface="PT Sans"/>
              </a:rPr>
              <a:t> (21 </a:t>
            </a:r>
            <a:r>
              <a:rPr lang="de-CH" sz="1200" dirty="0" err="1">
                <a:latin typeface="PT Sans"/>
              </a:rPr>
              <a:t>januar</a:t>
            </a:r>
            <a:r>
              <a:rPr lang="de-CH" sz="1200" dirty="0">
                <a:latin typeface="PT Sans"/>
              </a:rPr>
              <a:t>)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US CDS </a:t>
            </a:r>
            <a:r>
              <a:rPr lang="de-CH" sz="1200" dirty="0" err="1">
                <a:latin typeface="PT Sans"/>
              </a:rPr>
              <a:t>wanrs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taht</a:t>
            </a:r>
            <a:r>
              <a:rPr lang="de-CH" sz="1200" dirty="0">
                <a:latin typeface="PT Sans"/>
              </a:rPr>
              <a:t> the </a:t>
            </a:r>
            <a:r>
              <a:rPr lang="de-CH" sz="1200" dirty="0" err="1">
                <a:latin typeface="PT Sans"/>
              </a:rPr>
              <a:t>sperad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to</a:t>
            </a:r>
            <a:r>
              <a:rPr lang="de-CH" sz="1200" dirty="0">
                <a:latin typeface="PT Sans"/>
              </a:rPr>
              <a:t> the united </a:t>
            </a:r>
            <a:r>
              <a:rPr lang="de-CH" sz="1200" dirty="0" err="1">
                <a:latin typeface="PT Sans"/>
              </a:rPr>
              <a:t>states</a:t>
            </a:r>
            <a:r>
              <a:rPr lang="de-CH" sz="1200" dirty="0">
                <a:latin typeface="PT Sans"/>
              </a:rPr>
              <a:t> is </a:t>
            </a:r>
            <a:r>
              <a:rPr lang="de-CH" sz="1200" dirty="0" err="1">
                <a:latin typeface="PT Sans"/>
              </a:rPr>
              <a:t>likely</a:t>
            </a:r>
            <a:r>
              <a:rPr lang="de-CH" sz="1200" dirty="0">
                <a:latin typeface="PT Sans"/>
              </a:rPr>
              <a:t> and </a:t>
            </a:r>
            <a:r>
              <a:rPr lang="de-CH" sz="1200" dirty="0" err="1">
                <a:latin typeface="PT Sans"/>
              </a:rPr>
              <a:t>that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people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should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prepare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february</a:t>
            </a:r>
            <a:r>
              <a:rPr lang="de-CH" sz="1200" dirty="0">
                <a:latin typeface="PT Sans"/>
              </a:rPr>
              <a:t> 25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WHO </a:t>
            </a:r>
            <a:r>
              <a:rPr lang="de-CH" sz="1200" dirty="0" err="1">
                <a:latin typeface="PT Sans"/>
              </a:rPr>
              <a:t>declares</a:t>
            </a:r>
            <a:r>
              <a:rPr lang="de-CH" sz="1200" dirty="0">
                <a:latin typeface="PT Sans"/>
              </a:rPr>
              <a:t> COVID-19 </a:t>
            </a:r>
            <a:r>
              <a:rPr lang="de-CH" sz="1200" dirty="0" err="1">
                <a:latin typeface="PT Sans"/>
              </a:rPr>
              <a:t>as</a:t>
            </a:r>
            <a:r>
              <a:rPr lang="de-CH" sz="1200" dirty="0">
                <a:latin typeface="PT Sans"/>
              </a:rPr>
              <a:t> a </a:t>
            </a:r>
            <a:r>
              <a:rPr lang="de-CH" sz="1200" dirty="0" err="1">
                <a:latin typeface="PT Sans"/>
              </a:rPr>
              <a:t>pandemic</a:t>
            </a:r>
            <a:r>
              <a:rPr lang="de-CH" sz="1200" dirty="0">
                <a:latin typeface="PT Sans"/>
              </a:rPr>
              <a:t> (11. März)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States </a:t>
            </a:r>
            <a:r>
              <a:rPr lang="de-CH" sz="1200" dirty="0" err="1">
                <a:latin typeface="PT Sans"/>
              </a:rPr>
              <a:t>start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to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cancel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gatherings</a:t>
            </a:r>
            <a:r>
              <a:rPr lang="de-CH" sz="1200" dirty="0">
                <a:latin typeface="PT Sans"/>
              </a:rPr>
              <a:t> of </a:t>
            </a:r>
            <a:r>
              <a:rPr lang="de-CH" sz="1200" dirty="0" err="1">
                <a:latin typeface="PT Sans"/>
              </a:rPr>
              <a:t>more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then</a:t>
            </a:r>
            <a:r>
              <a:rPr lang="de-CH" sz="1200" dirty="0">
                <a:latin typeface="PT Sans"/>
              </a:rPr>
              <a:t> 250 </a:t>
            </a:r>
            <a:r>
              <a:rPr lang="de-CH" sz="1200" dirty="0" err="1">
                <a:latin typeface="PT Sans"/>
              </a:rPr>
              <a:t>people</a:t>
            </a:r>
            <a:r>
              <a:rPr lang="de-CH" sz="1200" dirty="0">
                <a:latin typeface="PT Sans"/>
              </a:rPr>
              <a:t> 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Donald Trump </a:t>
            </a:r>
            <a:r>
              <a:rPr lang="de-CH" sz="1200" dirty="0" err="1">
                <a:latin typeface="PT Sans"/>
              </a:rPr>
              <a:t>announces</a:t>
            </a:r>
            <a:r>
              <a:rPr lang="de-CH" sz="1200" dirty="0">
                <a:latin typeface="PT Sans"/>
              </a:rPr>
              <a:t> he will </a:t>
            </a:r>
            <a:r>
              <a:rPr lang="de-CH" sz="1200" dirty="0" err="1">
                <a:latin typeface="PT Sans"/>
              </a:rPr>
              <a:t>temporarily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suspent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immigration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to</a:t>
            </a:r>
            <a:r>
              <a:rPr lang="de-CH" sz="1200" dirty="0">
                <a:latin typeface="PT Sans"/>
              </a:rPr>
              <a:t> the </a:t>
            </a:r>
            <a:r>
              <a:rPr lang="de-CH" sz="1200" dirty="0" err="1">
                <a:latin typeface="PT Sans"/>
              </a:rPr>
              <a:t>unitesd</a:t>
            </a:r>
            <a:r>
              <a:rPr lang="de-CH" sz="1200" dirty="0">
                <a:latin typeface="PT Sans"/>
              </a:rPr>
              <a:t> States </a:t>
            </a:r>
            <a:r>
              <a:rPr lang="de-CH" sz="1200" dirty="0" err="1">
                <a:latin typeface="PT Sans"/>
              </a:rPr>
              <a:t>for</a:t>
            </a:r>
            <a:r>
              <a:rPr lang="de-CH" sz="1200" dirty="0">
                <a:latin typeface="PT Sans"/>
              </a:rPr>
              <a:t> 60 </a:t>
            </a:r>
            <a:r>
              <a:rPr lang="de-CH" sz="1200" dirty="0" err="1">
                <a:latin typeface="PT Sans"/>
              </a:rPr>
              <a:t>days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by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executive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order</a:t>
            </a:r>
            <a:r>
              <a:rPr lang="de-CH" sz="1200" dirty="0">
                <a:latin typeface="PT Sans"/>
              </a:rPr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84920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It</a:t>
            </a:r>
            <a:r>
              <a:rPr lang="de-CH" dirty="0"/>
              <a:t> is </a:t>
            </a:r>
            <a:r>
              <a:rPr lang="de-CH" dirty="0" err="1"/>
              <a:t>interesting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see</a:t>
            </a:r>
            <a:r>
              <a:rPr lang="de-CH" dirty="0"/>
              <a:t>, </a:t>
            </a:r>
            <a:r>
              <a:rPr lang="de-CH" dirty="0" err="1"/>
              <a:t>that</a:t>
            </a:r>
            <a:r>
              <a:rPr lang="de-CH" dirty="0"/>
              <a:t> the </a:t>
            </a:r>
            <a:r>
              <a:rPr lang="de-CH" dirty="0" err="1"/>
              <a:t>sentimen</a:t>
            </a:r>
            <a:r>
              <a:rPr lang="de-CH" dirty="0"/>
              <a:t> of </a:t>
            </a:r>
            <a:r>
              <a:rPr lang="de-CH" dirty="0" err="1"/>
              <a:t>boris</a:t>
            </a:r>
            <a:r>
              <a:rPr lang="de-CH" dirty="0"/>
              <a:t> </a:t>
            </a:r>
            <a:r>
              <a:rPr lang="de-CH" dirty="0" err="1"/>
              <a:t>johnson</a:t>
            </a:r>
            <a:r>
              <a:rPr lang="de-CH" dirty="0"/>
              <a:t> </a:t>
            </a:r>
            <a:r>
              <a:rPr lang="de-CH" dirty="0" err="1"/>
              <a:t>goes</a:t>
            </a:r>
            <a:r>
              <a:rPr lang="de-CH" dirty="0"/>
              <a:t> </a:t>
            </a:r>
            <a:r>
              <a:rPr lang="de-CH" dirty="0" err="1"/>
              <a:t>up</a:t>
            </a:r>
            <a:r>
              <a:rPr lang="de-CH" dirty="0"/>
              <a:t>, </a:t>
            </a:r>
            <a:r>
              <a:rPr lang="de-CH" dirty="0" err="1"/>
              <a:t>altou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person</a:t>
            </a:r>
            <a:r>
              <a:rPr lang="de-CH" dirty="0"/>
              <a:t> in the </a:t>
            </a:r>
            <a:r>
              <a:rPr lang="de-CH" dirty="0" err="1"/>
              <a:t>uk</a:t>
            </a:r>
            <a:r>
              <a:rPr lang="de-CH" dirty="0"/>
              <a:t> is </a:t>
            </a:r>
            <a:r>
              <a:rPr lang="de-CH" dirty="0" err="1"/>
              <a:t>tested</a:t>
            </a:r>
            <a:r>
              <a:rPr lang="de-CH" dirty="0"/>
              <a:t> positiv on </a:t>
            </a:r>
            <a:r>
              <a:rPr lang="de-CH" dirty="0" err="1"/>
              <a:t>corona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concluede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about</a:t>
            </a:r>
            <a:r>
              <a:rPr lang="de-CH" dirty="0">
                <a:sym typeface="Wingdings" panose="05000000000000000000" pitchFamily="2" charset="2"/>
              </a:rPr>
              <a:t> the 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https://www.worldometers.info/coronavirus/country/uk/</a:t>
            </a:r>
          </a:p>
          <a:p>
            <a:endParaRPr lang="de-CH" dirty="0"/>
          </a:p>
          <a:p>
            <a:r>
              <a:rPr lang="de-CH" dirty="0"/>
              <a:t>Emily Mathis </a:t>
            </a:r>
            <a:r>
              <a:rPr lang="de-CH" dirty="0" err="1"/>
              <a:t>asentiment</a:t>
            </a:r>
            <a:r>
              <a:rPr lang="de-CH" dirty="0"/>
              <a:t> </a:t>
            </a:r>
            <a:r>
              <a:rPr lang="de-CH" dirty="0" err="1"/>
              <a:t>evolution</a:t>
            </a:r>
            <a:r>
              <a:rPr lang="de-CH" dirty="0"/>
              <a:t> </a:t>
            </a:r>
            <a:r>
              <a:rPr lang="en-US" dirty="0"/>
              <a:t>develops against the direction of the other (beginning of April)</a:t>
            </a:r>
          </a:p>
          <a:p>
            <a:r>
              <a:rPr lang="en-US" dirty="0"/>
              <a:t>The strongest ups and down are from </a:t>
            </a:r>
            <a:r>
              <a:rPr lang="en-US" dirty="0" err="1"/>
              <a:t>boris</a:t>
            </a:r>
            <a:r>
              <a:rPr lang="en-US" dirty="0"/>
              <a:t> </a:t>
            </a:r>
            <a:r>
              <a:rPr lang="en-US" dirty="0" err="1"/>
              <a:t>johnson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fontAlgn="base"/>
            <a:r>
              <a:rPr lang="de-CH" sz="1600" b="1" kern="120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January</a:t>
            </a:r>
            <a:r>
              <a:rPr lang="de-CH" sz="1600" b="1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 31 United Kingdom </a:t>
            </a:r>
            <a:r>
              <a:rPr lang="de-CH" sz="16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confirms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Ministries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G7 countries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agree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outbreak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</a:t>
            </a:r>
            <a:r>
              <a:rPr lang="de-CH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United Kingdom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de-CH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France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advise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against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but essential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travel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mainland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China. 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healt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news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evolution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down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util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end of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april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 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United Kingdom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declares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coronavirus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constitutes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serious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imminent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Johnsons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rather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up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maybe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because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now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thinks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that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they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have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 plan. </a:t>
            </a:r>
          </a:p>
          <a:p>
            <a:pPr fontAlgn="base"/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March 11 – WHO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Pandemic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fontAlgn="base"/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9 UK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advises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against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but essential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travel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Italy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23 United Kingdom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announces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lockdown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of all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three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graph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drops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! Most of  all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johnson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further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reason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for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might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he is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tested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positive on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coronavirus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</a:t>
            </a: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 Johnson</a:t>
            </a: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March 27: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johnson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teste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-positive  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6. April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johnson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im Spital</a:t>
            </a: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  12-27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april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keine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posts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Intensivstation</a:t>
            </a: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Situation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country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worse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and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worse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asks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people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to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please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follow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rules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(2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mr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distance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… )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corona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peak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reached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still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down 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many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people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coronavirus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still a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threat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Emily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Maitlis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Downturn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 of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uk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declares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coronavirus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serous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imminent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threat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</a:p>
          <a:p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Lowest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point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: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mid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march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Even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up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when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lockdown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is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anounced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dirty="0" err="1"/>
              <a:t>Beginning</a:t>
            </a:r>
            <a:r>
              <a:rPr lang="de-CH" dirty="0"/>
              <a:t> of </a:t>
            </a:r>
            <a:r>
              <a:rPr lang="de-CH" dirty="0" err="1"/>
              <a:t>april</a:t>
            </a:r>
            <a:r>
              <a:rPr lang="de-CH" dirty="0"/>
              <a:t> </a:t>
            </a:r>
            <a:r>
              <a:rPr lang="de-CH" dirty="0" err="1"/>
              <a:t>agein</a:t>
            </a:r>
            <a:r>
              <a:rPr lang="de-CH" dirty="0"/>
              <a:t> down and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slowly</a:t>
            </a:r>
            <a:r>
              <a:rPr lang="de-CH" dirty="0"/>
              <a:t> but </a:t>
            </a:r>
            <a:r>
              <a:rPr lang="de-CH" dirty="0" err="1"/>
              <a:t>steadyli</a:t>
            </a:r>
            <a:r>
              <a:rPr lang="de-CH" dirty="0"/>
              <a:t>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again</a:t>
            </a:r>
            <a:endParaRPr lang="de-CH" dirty="0"/>
          </a:p>
          <a:p>
            <a:endParaRPr lang="de-CH" dirty="0"/>
          </a:p>
          <a:p>
            <a:r>
              <a:rPr lang="de-CH" b="1" dirty="0"/>
              <a:t>BBC </a:t>
            </a:r>
            <a:r>
              <a:rPr lang="de-CH" b="1" dirty="0" err="1"/>
              <a:t>health</a:t>
            </a:r>
            <a:r>
              <a:rPr lang="de-CH" b="1" dirty="0"/>
              <a:t>: </a:t>
            </a:r>
          </a:p>
          <a:p>
            <a:r>
              <a:rPr lang="de-CH" dirty="0"/>
              <a:t>Sentiment is </a:t>
            </a:r>
            <a:r>
              <a:rPr lang="de-CH" dirty="0" err="1"/>
              <a:t>always</a:t>
            </a:r>
            <a:r>
              <a:rPr lang="de-CH" dirty="0"/>
              <a:t> </a:t>
            </a:r>
            <a:r>
              <a:rPr lang="de-CH" dirty="0" err="1"/>
              <a:t>below</a:t>
            </a:r>
            <a:r>
              <a:rPr lang="de-CH" dirty="0"/>
              <a:t> </a:t>
            </a:r>
            <a:r>
              <a:rPr lang="de-CH" dirty="0" err="1"/>
              <a:t>zero</a:t>
            </a:r>
            <a:r>
              <a:rPr lang="de-CH" dirty="0"/>
              <a:t> </a:t>
            </a:r>
            <a:r>
              <a:rPr lang="de-CH" dirty="0" err="1"/>
              <a:t>starting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beginning</a:t>
            </a:r>
            <a:r>
              <a:rPr lang="de-CH" dirty="0"/>
              <a:t> of </a:t>
            </a:r>
            <a:r>
              <a:rPr lang="de-CH" dirty="0" err="1"/>
              <a:t>february</a:t>
            </a:r>
            <a:r>
              <a:rPr lang="de-CH" dirty="0"/>
              <a:t>. </a:t>
            </a:r>
          </a:p>
          <a:p>
            <a:r>
              <a:rPr lang="de-CH" dirty="0"/>
              <a:t>Mai -&gt; </a:t>
            </a:r>
            <a:r>
              <a:rPr lang="de-CH" dirty="0" err="1"/>
              <a:t>anounced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peak</a:t>
            </a:r>
            <a:r>
              <a:rPr lang="de-CH" dirty="0"/>
              <a:t> is </a:t>
            </a:r>
            <a:r>
              <a:rPr lang="de-CH" dirty="0" err="1"/>
              <a:t>reched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sentiment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almost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zero</a:t>
            </a:r>
            <a:r>
              <a:rPr lang="de-CH" dirty="0">
                <a:sym typeface="Wingdings" panose="05000000000000000000" pitchFamily="2" charset="2"/>
              </a:rPr>
              <a:t> and </a:t>
            </a:r>
            <a:r>
              <a:rPr lang="de-CH" dirty="0" err="1">
                <a:sym typeface="Wingdings" panose="05000000000000000000" pitchFamily="2" charset="2"/>
              </a:rPr>
              <a:t>then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it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decreases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again</a:t>
            </a: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10929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Mid </a:t>
            </a:r>
            <a:r>
              <a:rPr lang="de-CH" dirty="0" err="1"/>
              <a:t>april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deaths</a:t>
            </a:r>
            <a:r>
              <a:rPr lang="de-CH" dirty="0"/>
              <a:t> in the </a:t>
            </a:r>
            <a:r>
              <a:rPr lang="de-CH" dirty="0" err="1"/>
              <a:t>uk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mai</a:t>
            </a:r>
            <a:r>
              <a:rPr lang="de-CH" dirty="0">
                <a:sym typeface="Wingdings" panose="05000000000000000000" pitchFamily="2" charset="2"/>
              </a:rPr>
              <a:t> 1. </a:t>
            </a:r>
            <a:r>
              <a:rPr lang="de-CH" dirty="0" err="1">
                <a:sym typeface="Wingdings" panose="05000000000000000000" pitchFamily="2" charset="2"/>
              </a:rPr>
              <a:t>peak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reached</a:t>
            </a:r>
            <a:endParaRPr lang="de-CH" dirty="0">
              <a:sym typeface="Wingdings" panose="05000000000000000000" pitchFamily="2" charset="2"/>
            </a:endParaRPr>
          </a:p>
          <a:p>
            <a:r>
              <a:rPr lang="de-CH" dirty="0" err="1">
                <a:sym typeface="Wingdings" panose="05000000000000000000" pitchFamily="2" charset="2"/>
              </a:rPr>
              <a:t>From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beginning</a:t>
            </a:r>
            <a:r>
              <a:rPr lang="de-CH" dirty="0">
                <a:sym typeface="Wingdings" panose="05000000000000000000" pitchFamily="2" charset="2"/>
              </a:rPr>
              <a:t> of </a:t>
            </a:r>
            <a:r>
              <a:rPr lang="de-CH" dirty="0" err="1">
                <a:sym typeface="Wingdings" panose="05000000000000000000" pitchFamily="2" charset="2"/>
              </a:rPr>
              <a:t>may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sentiment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starts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again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33820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27 Germany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confirms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Ministries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G7 countries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agree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outbreak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13 EU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ministers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convene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Brussels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emergency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meeting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prevent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COVID-19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spreading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Europe.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26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Germany’s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minister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announces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country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“at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beginning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an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epidemic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.”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16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Germany </a:t>
            </a:r>
            <a:r>
              <a:rPr lang="de-CH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closes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borders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non-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citizens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residents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22 Germany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introduces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‘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contact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’—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banning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April 15 Germany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announces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reopen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starting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April 20.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also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announces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resume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in-person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schooling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May 3. 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18518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81116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28722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A6721-D306-4B2B-BDA5-47409344E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CCFDDFD-FEDF-4510-A1C6-EF35297A3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03B3A4-B368-47A5-A4A5-77BCEA3C8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43B979-91DF-4355-B7F3-D0B33E22D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8E0921-5CE9-4964-8685-64F53514B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9185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D817AA-210E-4212-9AF0-CA9180B7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4CB4AF7-1E16-467F-B21B-A21958375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A1AC94-0D29-4D1D-B72C-3FE26BF2C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A504C3-E697-43D0-85AD-9C020F5F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05C550-EF86-48AC-AC47-305FE3572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46596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E70A013-8839-41DA-BDC6-B2A487FAA9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A0D33A9-A0E0-4560-BF52-3402FBD8B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2564F0-325D-4E20-87D2-095EA5922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8D18E4-3EAB-4033-912D-7A3FA97E8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BCBB51-7BCD-41F5-9AA3-49CA5BE8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95558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88497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39BFF3-1299-413B-9E69-7C3E00E2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C04F7B-9567-4FB5-85BC-5289A4414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31C8E-791F-491C-92FC-E158337E9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24FE44-562F-49BE-81AD-903253666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B7753F-F801-4F64-93BC-73D872EA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13310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5C8E3D-0E44-4F8D-853D-D86824247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BD0632-2F3A-4F64-A7CE-030B2A96D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E1CFA4-D9AA-48D8-99D3-046CDEDF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E8AF4B-4DD3-4A96-974B-BDB8D9C2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F29CEC-F2B1-45D2-AFA7-3EBFC30D3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18823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E4983-C042-403E-911C-5CA9DDBC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C6B8E6-EF5B-48AB-9DC7-877DD69D5D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AD98A40-E464-4D25-B440-E0DD1EC3A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57F0D2F-6C96-4FEC-9448-B731EDC26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9BD8D4F-325A-4EEF-ADCF-78F736AD6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6EB10F1-898B-47A7-A4A7-DD8B48299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8347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41CF9-59D1-456E-B61D-24B211CB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ABE789-EB8A-4079-BB67-0BA53EDC5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6017FCF-ED14-4BF0-BBF8-B1914E1FD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79380E7-31A4-468F-8C53-42303B684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6A6EFFC-458C-4B69-A65D-FF8DBB653D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898B5B5-2276-4079-B75F-6496A74B1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146FCDF-FF0C-4F3B-AB7F-94EF9B5E8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27329E9-6F01-479B-A120-7F6C0CF67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20792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A28D93-B288-45BC-9BDA-B026DF33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4F5A4E-D8AD-48E5-9F3E-238D8E9AF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AF68FC4-6E50-4785-87AC-CC791444B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B1205C-F454-4D49-A1AB-F3B08DAC9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94342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4E42C8B-9517-4D7A-BF02-66B7FCFE4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32E7CCC-5073-47A6-8150-1520218C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94FA6C-31FE-425F-B01E-3B7B352E7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9141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506B8D-5BB9-428F-9909-4C9822A0B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2181E0-0227-4AD4-A05B-2BC7F49C7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418458A-A1A4-456D-A0EA-F7DAA5E6A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86B5A25-0AC8-4284-B5AE-F5EAA56A0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AE443E-236B-4084-8E29-3A16711B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6BCECFE-DF6E-41FB-B2F0-BDC8B5D5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1084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659EA4-E3B3-430E-8F27-3816C6DDE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826AC5B-FE98-4534-9672-F0DEF69B33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AD9ED35-6D39-4BF3-BD96-ED59E1B75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3BB212E-8121-476D-8AAA-5E8AA285B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BC91F-0507-44A4-A022-AAE849776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1D963E-26C3-4454-AF8F-67B9D6742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06606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52DDC34-942E-4F85-BAFB-56BC6FB9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3E94A3-1460-4B8B-856C-D9DC9F117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A66BCA-668A-48BC-965C-22EB71C56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A118E5-86A9-45A1-9574-8E50B89B2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98FE46-2E2C-40E4-9BC0-B5334C40D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45133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tiff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jp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jpg"/><Relationship Id="rId20" Type="http://schemas.openxmlformats.org/officeDocument/2006/relationships/image" Target="../media/image3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jp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tiff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g"/><Relationship Id="rId5" Type="http://schemas.openxmlformats.org/officeDocument/2006/relationships/image" Target="../media/image34.jpg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3405187" y="1800226"/>
            <a:ext cx="5381625" cy="3069618"/>
          </a:xfrm>
          <a:prstGeom prst="rect">
            <a:avLst/>
          </a:prstGeom>
          <a:ln w="38100">
            <a:solidFill>
              <a:srgbClr val="C597A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5" name="Shape 55"/>
          <p:cNvSpPr/>
          <p:nvPr/>
        </p:nvSpPr>
        <p:spPr>
          <a:xfrm>
            <a:off x="6912745" y="6306970"/>
            <a:ext cx="5114157" cy="295274"/>
          </a:xfrm>
          <a:prstGeom prst="rect">
            <a:avLst/>
          </a:prstGeom>
          <a:solidFill>
            <a:srgbClr val="FFFFFF">
              <a:alpha val="4705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cap="all" spc="1884">
                <a:solidFill>
                  <a:srgbClr val="C496A2"/>
                </a:solidFill>
              </a:defRPr>
            </a:lvl1pPr>
          </a:lstStyle>
          <a:p>
            <a:r>
              <a:rPr lang="fr-CH" sz="1450" spc="300" dirty="0">
                <a:solidFill>
                  <a:schemeClr val="bg1"/>
                </a:solidFill>
              </a:rPr>
              <a:t>F. Boeglin, A. Chabaud, K. Donmez, R. Hug</a:t>
            </a:r>
            <a:endParaRPr sz="1450" spc="300" dirty="0">
              <a:solidFill>
                <a:schemeClr val="bg1"/>
              </a:solidFill>
            </a:endParaRPr>
          </a:p>
        </p:txBody>
      </p:sp>
      <p:sp>
        <p:nvSpPr>
          <p:cNvPr id="54" name="Shape 54"/>
          <p:cNvSpPr>
            <a:spLocks noGrp="1"/>
          </p:cNvSpPr>
          <p:nvPr>
            <p:ph type="title" idx="4294967295"/>
          </p:nvPr>
        </p:nvSpPr>
        <p:spPr>
          <a:xfrm>
            <a:off x="3200472" y="2153898"/>
            <a:ext cx="5791055" cy="1883553"/>
          </a:xfrm>
          <a:prstGeom prst="rect">
            <a:avLst/>
          </a:prstGeom>
          <a:solidFill>
            <a:schemeClr val="bg1">
              <a:alpha val="43922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sz="14800">
                <a:solidFill>
                  <a:srgbClr val="C496A2"/>
                </a:solidFill>
                <a:latin typeface="Autumn Chant"/>
                <a:ea typeface="Autumn Chant"/>
                <a:cs typeface="Autumn Chant"/>
                <a:sym typeface="Autumn Chant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</a:rPr>
              <a:t>Coronavirus Perception and Evolution</a:t>
            </a:r>
          </a:p>
        </p:txBody>
      </p:sp>
      <p:sp>
        <p:nvSpPr>
          <p:cNvPr id="6" name="Shape 54">
            <a:extLst>
              <a:ext uri="{FF2B5EF4-FFF2-40B4-BE49-F238E27FC236}">
                <a16:creationId xmlns:a16="http://schemas.microsoft.com/office/drawing/2014/main" id="{EED34298-7898-4417-B7A7-2A72D73AB384}"/>
              </a:ext>
            </a:extLst>
          </p:cNvPr>
          <p:cNvSpPr txBox="1">
            <a:spLocks/>
          </p:cNvSpPr>
          <p:nvPr/>
        </p:nvSpPr>
        <p:spPr>
          <a:xfrm>
            <a:off x="3624297" y="4143473"/>
            <a:ext cx="4943403" cy="495300"/>
          </a:xfrm>
          <a:prstGeom prst="rect">
            <a:avLst/>
          </a:prstGeom>
          <a:solidFill>
            <a:schemeClr val="bg1">
              <a:alpha val="43922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800" kern="1200">
                <a:solidFill>
                  <a:srgbClr val="C496A2"/>
                </a:solidFill>
                <a:latin typeface="Autumn Chant"/>
                <a:ea typeface="Autumn Chant"/>
                <a:cs typeface="Autumn Chant"/>
                <a:sym typeface="Autumn Chant"/>
              </a:defRPr>
            </a:lvl1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Term Project - Web Data &amp; Digital Analytics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95BAD29-5A24-412E-9CCE-18B7E25EAC8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1</a:t>
            </a:fld>
            <a:endParaRPr lang="fr-CH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10943" y="279475"/>
            <a:ext cx="5640210" cy="853311"/>
            <a:chOff x="-46184" y="504982"/>
            <a:chExt cx="11280419" cy="1706622"/>
          </a:xfrm>
        </p:grpSpPr>
        <p:sp>
          <p:nvSpPr>
            <p:cNvPr id="430" name="Shape 430"/>
            <p:cNvSpPr/>
            <p:nvPr/>
          </p:nvSpPr>
          <p:spPr>
            <a:xfrm>
              <a:off x="-46184" y="504982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United States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1729034"/>
              <a:ext cx="498675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Opinion Leaders’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7DB6A25-8A1D-44AE-8F8C-82287E198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20" y="417201"/>
            <a:ext cx="6937059" cy="221985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3C64866-A11C-4B57-8621-E890937924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23" y="2471367"/>
            <a:ext cx="6937056" cy="221985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10E545-F782-40C2-A41B-078607EB1A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21" y="4521975"/>
            <a:ext cx="6937058" cy="2219859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B306CA0-43E0-4F9F-873C-610F6ADAA1E0}"/>
              </a:ext>
            </a:extLst>
          </p:cNvPr>
          <p:cNvCxnSpPr>
            <a:cxnSpLocks/>
          </p:cNvCxnSpPr>
          <p:nvPr/>
        </p:nvCxnSpPr>
        <p:spPr>
          <a:xfrm>
            <a:off x="4948334" y="586452"/>
            <a:ext cx="20413" cy="6011676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94EC8E5-EABE-4788-A9D7-18C3A8439ABC}"/>
              </a:ext>
            </a:extLst>
          </p:cNvPr>
          <p:cNvCxnSpPr>
            <a:cxnSpLocks/>
          </p:cNvCxnSpPr>
          <p:nvPr/>
        </p:nvCxnSpPr>
        <p:spPr>
          <a:xfrm>
            <a:off x="7838723" y="240705"/>
            <a:ext cx="20953" cy="6357423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8F15949D-2A17-4BED-B28C-1C937171551E}"/>
              </a:ext>
            </a:extLst>
          </p:cNvPr>
          <p:cNvCxnSpPr>
            <a:cxnSpLocks/>
          </p:cNvCxnSpPr>
          <p:nvPr/>
        </p:nvCxnSpPr>
        <p:spPr>
          <a:xfrm>
            <a:off x="7713614" y="1120376"/>
            <a:ext cx="0" cy="5455092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25674E43-A33E-4325-B835-2A1F2A779E4E}"/>
              </a:ext>
            </a:extLst>
          </p:cNvPr>
          <p:cNvSpPr/>
          <p:nvPr/>
        </p:nvSpPr>
        <p:spPr>
          <a:xfrm>
            <a:off x="4714811" y="340249"/>
            <a:ext cx="465162" cy="453817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1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BBDE139-9761-4700-98C3-88E68AEE432A}"/>
              </a:ext>
            </a:extLst>
          </p:cNvPr>
          <p:cNvSpPr/>
          <p:nvPr/>
        </p:nvSpPr>
        <p:spPr>
          <a:xfrm>
            <a:off x="7486299" y="763559"/>
            <a:ext cx="465162" cy="453817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3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F95A4E6-D9F0-4DB6-A9FA-8DD459BBDA1D}"/>
              </a:ext>
            </a:extLst>
          </p:cNvPr>
          <p:cNvSpPr/>
          <p:nvPr/>
        </p:nvSpPr>
        <p:spPr>
          <a:xfrm>
            <a:off x="7599591" y="96999"/>
            <a:ext cx="465162" cy="466488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4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04F98BC8-F1A5-47FB-8113-7B0B4F131939}"/>
              </a:ext>
            </a:extLst>
          </p:cNvPr>
          <p:cNvCxnSpPr>
            <a:cxnSpLocks/>
          </p:cNvCxnSpPr>
          <p:nvPr/>
        </p:nvCxnSpPr>
        <p:spPr>
          <a:xfrm>
            <a:off x="10262891" y="1157051"/>
            <a:ext cx="0" cy="5455092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1AE5EEF0-BE48-47AD-A3CD-1614BF7A53FF}"/>
              </a:ext>
            </a:extLst>
          </p:cNvPr>
          <p:cNvSpPr/>
          <p:nvPr/>
        </p:nvSpPr>
        <p:spPr>
          <a:xfrm>
            <a:off x="10037083" y="850484"/>
            <a:ext cx="440734" cy="452284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5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D1FD76C-B087-4A46-8727-DAE41C42BA67}"/>
              </a:ext>
            </a:extLst>
          </p:cNvPr>
          <p:cNvCxnSpPr>
            <a:cxnSpLocks/>
          </p:cNvCxnSpPr>
          <p:nvPr/>
        </p:nvCxnSpPr>
        <p:spPr>
          <a:xfrm>
            <a:off x="6769643" y="837430"/>
            <a:ext cx="0" cy="575241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ECD1FF45-DFBC-4558-8A50-2616681C446B}"/>
              </a:ext>
            </a:extLst>
          </p:cNvPr>
          <p:cNvSpPr/>
          <p:nvPr/>
        </p:nvSpPr>
        <p:spPr>
          <a:xfrm>
            <a:off x="6536120" y="591227"/>
            <a:ext cx="465162" cy="453817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2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93EACBF-F0C9-4FCC-9A93-FD0F714958BF}"/>
              </a:ext>
            </a:extLst>
          </p:cNvPr>
          <p:cNvSpPr/>
          <p:nvPr/>
        </p:nvSpPr>
        <p:spPr>
          <a:xfrm>
            <a:off x="404043" y="1326098"/>
            <a:ext cx="4200245" cy="1227423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de-CH" sz="1600" dirty="0">
                <a:solidFill>
                  <a:srgbClr val="C597A2"/>
                </a:solidFill>
                <a:latin typeface="PT Sans"/>
                <a:cs typeface="Sabon Next LT" panose="020B0502040204020203" pitchFamily="2" charset="0"/>
              </a:rPr>
              <a:t>OBSERVED PERSONS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Trump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(with retweets) – sentiment values are close to 0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Oprah Winfrey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(with retweets) – highest sentiment values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USA Today Health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– sentiment is most of the times below 0</a:t>
            </a:r>
          </a:p>
          <a:p>
            <a:pPr algn="just"/>
            <a:endParaRPr lang="de-CH" dirty="0">
              <a:solidFill>
                <a:schemeClr val="bg2">
                  <a:lumMod val="50000"/>
                </a:schemeClr>
              </a:solidFill>
              <a:latin typeface="PT Sans"/>
              <a:cs typeface="Sabon Next LT" panose="020B0502040204020203" pitchFamily="2" charset="0"/>
            </a:endParaRPr>
          </a:p>
          <a:p>
            <a:pPr algn="just"/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D8DC9B8-AFEA-43DC-8F83-EDD09AB115B6}"/>
              </a:ext>
            </a:extLst>
          </p:cNvPr>
          <p:cNvSpPr/>
          <p:nvPr/>
        </p:nvSpPr>
        <p:spPr>
          <a:xfrm>
            <a:off x="410943" y="2770621"/>
            <a:ext cx="4200245" cy="1423842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de-CH" sz="1600" dirty="0">
                <a:solidFill>
                  <a:srgbClr val="C597A2"/>
                </a:solidFill>
                <a:latin typeface="PT Sans"/>
              </a:rPr>
              <a:t>SENTIMENT EVOLUTION</a:t>
            </a:r>
            <a:endParaRPr lang="en-US" sz="1100" dirty="0">
              <a:solidFill>
                <a:srgbClr val="C597A2"/>
              </a:solidFill>
              <a:latin typeface="PT Sans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Sentiment evolution of Donald Trump continuously increases after end of February while Oprah Winfrey and USA Today Health sentiment evolution goes down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Sentiment of Donald Trump and Oprah Winfrey goes up after denial of immigration; sentiment of USA Today health goes down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de-CH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0B49BD1F-86D1-4E7C-9197-F28DED8F70C7}"/>
              </a:ext>
            </a:extLst>
          </p:cNvPr>
          <p:cNvSpPr/>
          <p:nvPr/>
        </p:nvSpPr>
        <p:spPr>
          <a:xfrm>
            <a:off x="406722" y="4411564"/>
            <a:ext cx="4200245" cy="2090836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1600" dirty="0">
                <a:solidFill>
                  <a:srgbClr val="C597A2"/>
                </a:solidFill>
                <a:latin typeface="PT Sans"/>
              </a:rPr>
              <a:t>IMPORTANT POINTS IN TIME/POSSIBLE TURNING POINTS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First COVID-19 case confirmed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US CDC warns that the spread to the United States is likely and that people should prepare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WHO declares COVID-19 as a pandemic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States start to cancel gatherings of more than 250 people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Donald Trump announces he will temporarily suspend immigration to the US for 60 days by executive order. </a:t>
            </a:r>
          </a:p>
          <a:p>
            <a:pPr algn="just"/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9A5E90-BD2A-4E58-B28D-79C7D1D64C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8004236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375884" y="417201"/>
            <a:ext cx="5640210" cy="2761236"/>
            <a:chOff x="-116302" y="479398"/>
            <a:chExt cx="11280419" cy="5522470"/>
          </a:xfrm>
        </p:grpSpPr>
        <p:sp>
          <p:nvSpPr>
            <p:cNvPr id="430" name="Shape 430"/>
            <p:cNvSpPr/>
            <p:nvPr/>
          </p:nvSpPr>
          <p:spPr>
            <a:xfrm>
              <a:off x="-116302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United States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1831140"/>
              <a:ext cx="337413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Country’s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-116302" y="3189431"/>
              <a:ext cx="7219147" cy="281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New daily cases seem to have an inverse relationship with daily sentiment 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The sentiment decrease can be seen starting before the virus started growing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 err="1"/>
                <a:t>Wordcloud</a:t>
              </a:r>
              <a:r>
                <a:rPr lang="en-GB" sz="1200" dirty="0"/>
                <a:t> shows “fake” (comes from Donald Trump) and “hard”, as well as “strong”, “protect” and “support”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96B8CC3-5E05-4434-813E-0B788783F3E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458" y="4056250"/>
            <a:ext cx="7920000" cy="2520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C3FBF67-2A65-434D-81ED-125C70276E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0" r="38073"/>
          <a:stretch/>
        </p:blipFill>
        <p:spPr>
          <a:xfrm>
            <a:off x="627776" y="3219186"/>
            <a:ext cx="2555262" cy="33570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0BC884-3F18-EF48-A281-96793FE5DD7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294208" y="1301645"/>
            <a:ext cx="7721790" cy="288000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08DB887-BE34-47DB-BF58-D1B191AFF62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3498969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288319" y="322025"/>
            <a:ext cx="5640210" cy="871006"/>
            <a:chOff x="-510030" y="1640198"/>
            <a:chExt cx="11280419" cy="1742012"/>
          </a:xfrm>
        </p:grpSpPr>
        <p:sp>
          <p:nvSpPr>
            <p:cNvPr id="430" name="Shape 430"/>
            <p:cNvSpPr/>
            <p:nvPr/>
          </p:nvSpPr>
          <p:spPr>
            <a:xfrm>
              <a:off x="-510030" y="16401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 dirty="0"/>
                <a:t>United Kingdom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-348570" y="2899640"/>
              <a:ext cx="498675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en-US" sz="1400" spc="300" dirty="0"/>
                <a:t>Opinion Leaders’ Level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F6DCB3E1-3D44-4043-BC50-C3FBD75FD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5ABA05A-1C8A-43C4-A7F6-70EAE4BE9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62656" y="-1357120"/>
            <a:ext cx="2533991" cy="19424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BE72D8D-06C4-4E24-AEC0-82DA72F2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70121" y="1249071"/>
            <a:ext cx="1740271" cy="218700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CCCE87B-027C-42B5-B8A5-CE9E0E2E3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30857" y="1682144"/>
            <a:ext cx="3316181" cy="96877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59EB296-823E-4814-8148-07A27BE6B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287675" y="-1460832"/>
            <a:ext cx="1995743" cy="21498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491A9ED-1DD0-48F6-B4AC-0149F7E29D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291932" y="-578644"/>
            <a:ext cx="2509839" cy="1157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CB521EF-8C72-478A-B687-C123EF885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775468" y="-1987434"/>
            <a:ext cx="2055399" cy="218700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1048584-2EC1-4B7B-A455-B39401FB4B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8949118" y="1612969"/>
            <a:ext cx="1520453" cy="99536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99CB2CF-23EA-4BEF-A7EA-7F1E677CB4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962656" y="3313117"/>
            <a:ext cx="2074290" cy="233992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E15C406-9353-4764-B781-E97C978936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082251" y="4106506"/>
            <a:ext cx="2708985" cy="75025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562B03B-914B-4867-9548-1D326277AB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736218" y="3861401"/>
            <a:ext cx="2576514" cy="99536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8A42DAB-D064-4EA2-AFC7-5549368031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0232808" y="6067249"/>
            <a:ext cx="3246817" cy="218700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1541B44-93CF-49FE-B362-E6A61BA5B8C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31706" y="500732"/>
            <a:ext cx="4210968" cy="255022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034F7C41-8322-45C2-948E-3D7049B2E4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187" y="1130305"/>
            <a:ext cx="6801811" cy="164555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6D9A774-F2CF-4C53-BEA2-F926937A361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31706" y="3317645"/>
            <a:ext cx="4615148" cy="292945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02377A2-94A4-42CE-BFE3-AC37C5CD3D3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672" y="2836318"/>
            <a:ext cx="6834400" cy="183467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6D8CE5B5-7003-4B6B-9B4C-04FDBE71AB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80" y="4670991"/>
            <a:ext cx="6834403" cy="2187009"/>
          </a:xfrm>
          <a:prstGeom prst="rect">
            <a:avLst/>
          </a:prstGeom>
        </p:spPr>
      </p:pic>
      <p:pic>
        <p:nvPicPr>
          <p:cNvPr id="24" name="Image 11" descr="Une image contenant table&#10;&#10;Description générée automatiquement">
            <a:extLst>
              <a:ext uri="{FF2B5EF4-FFF2-40B4-BE49-F238E27FC236}">
                <a16:creationId xmlns:a16="http://schemas.microsoft.com/office/drawing/2014/main" id="{D187642D-BA73-407B-B145-783A98CF609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1706" y="7160752"/>
            <a:ext cx="7346167" cy="2350774"/>
          </a:xfrm>
          <a:prstGeom prst="rect">
            <a:avLst/>
          </a:prstGeom>
        </p:spPr>
      </p:pic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5BE5188-8948-42A0-8A5E-71E975B43BB6}"/>
              </a:ext>
            </a:extLst>
          </p:cNvPr>
          <p:cNvCxnSpPr>
            <a:cxnSpLocks/>
          </p:cNvCxnSpPr>
          <p:nvPr/>
        </p:nvCxnSpPr>
        <p:spPr>
          <a:xfrm>
            <a:off x="5629598" y="951746"/>
            <a:ext cx="0" cy="575241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B91D6F7-B8F5-48C6-A07F-6AFE45A376D1}"/>
              </a:ext>
            </a:extLst>
          </p:cNvPr>
          <p:cNvCxnSpPr>
            <a:cxnSpLocks/>
          </p:cNvCxnSpPr>
          <p:nvPr/>
        </p:nvCxnSpPr>
        <p:spPr>
          <a:xfrm>
            <a:off x="8298417" y="266683"/>
            <a:ext cx="24884" cy="6437480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27829327-3D2F-4DE2-899C-27D09C1312B2}"/>
              </a:ext>
            </a:extLst>
          </p:cNvPr>
          <p:cNvCxnSpPr>
            <a:cxnSpLocks/>
          </p:cNvCxnSpPr>
          <p:nvPr/>
        </p:nvCxnSpPr>
        <p:spPr>
          <a:xfrm>
            <a:off x="7981881" y="1195550"/>
            <a:ext cx="0" cy="5508613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07F7B5E0-2F09-4E15-99FA-B67B3E6A3130}"/>
              </a:ext>
            </a:extLst>
          </p:cNvPr>
          <p:cNvCxnSpPr>
            <a:cxnSpLocks/>
          </p:cNvCxnSpPr>
          <p:nvPr/>
        </p:nvCxnSpPr>
        <p:spPr>
          <a:xfrm>
            <a:off x="8644807" y="1249071"/>
            <a:ext cx="0" cy="5455092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6057E8A1-D8A1-4874-9BB3-DFD8618CFFD1}"/>
              </a:ext>
            </a:extLst>
          </p:cNvPr>
          <p:cNvSpPr/>
          <p:nvPr/>
        </p:nvSpPr>
        <p:spPr>
          <a:xfrm>
            <a:off x="5399039" y="673888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7A60FA93-D9E5-48CD-A0E3-ABD0C7EF3122}"/>
              </a:ext>
            </a:extLst>
          </p:cNvPr>
          <p:cNvCxnSpPr>
            <a:cxnSpLocks/>
          </p:cNvCxnSpPr>
          <p:nvPr/>
        </p:nvCxnSpPr>
        <p:spPr>
          <a:xfrm>
            <a:off x="6154124" y="1105583"/>
            <a:ext cx="0" cy="5598580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B158C1C8-E5C6-41C9-B5BC-2BEB88F88252}"/>
              </a:ext>
            </a:extLst>
          </p:cNvPr>
          <p:cNvSpPr/>
          <p:nvPr/>
        </p:nvSpPr>
        <p:spPr>
          <a:xfrm>
            <a:off x="343309" y="1326098"/>
            <a:ext cx="4346353" cy="1282234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C597A2"/>
                </a:solidFill>
                <a:latin typeface="PT Sans"/>
                <a:cs typeface="Sabon Next LT" panose="020B0502040204020203" pitchFamily="2" charset="0"/>
              </a:rPr>
              <a:t>OBSERVED PERSONS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Boris Johnson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– sentiment goes up and then gradually decreases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Emily </a:t>
            </a:r>
            <a:r>
              <a:rPr lang="en-US" sz="1200" b="1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Maitlis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– compared to the others, high starting point and with time close to 0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BBC Health News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– always below 0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81466938-35A9-456F-8758-3EEBAD7818DB}"/>
              </a:ext>
            </a:extLst>
          </p:cNvPr>
          <p:cNvSpPr/>
          <p:nvPr/>
        </p:nvSpPr>
        <p:spPr>
          <a:xfrm>
            <a:off x="343309" y="2723616"/>
            <a:ext cx="4346349" cy="1752691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C597A2"/>
                </a:solidFill>
                <a:latin typeface="PT Sans"/>
              </a:rPr>
              <a:t>SENTIMENT EVOLUTION</a:t>
            </a:r>
            <a:endParaRPr lang="en-US" sz="1100" dirty="0">
              <a:solidFill>
                <a:srgbClr val="C597A2"/>
              </a:solidFill>
              <a:latin typeface="PT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Emily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Maitlis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’ sentiment evolution develops against the direction of the others (beginning of April)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Beginning of April, sentiment of Boris Johnson goes gradually down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BBC health decreases and then increases again mid March; it sinks again after May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BBC’s sentiment increases when Boris’ and Emily’s gradually goes down</a:t>
            </a:r>
          </a:p>
          <a:p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4F72FC42-759E-42C0-B0D9-9CB5CF823151}"/>
              </a:ext>
            </a:extLst>
          </p:cNvPr>
          <p:cNvSpPr/>
          <p:nvPr/>
        </p:nvSpPr>
        <p:spPr>
          <a:xfrm>
            <a:off x="343310" y="4636515"/>
            <a:ext cx="4346348" cy="1899460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C597A2"/>
                </a:solidFill>
                <a:latin typeface="PT Sans"/>
              </a:rPr>
              <a:t>IMPORTANT POINTS IN TIME/POSSIBLE TURNING POINTS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First COVID-19 case confirmed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WHO declares COVID-19 as a pandemic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Declaration that the coronavirus constitutes a serious and imminent threat to public health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UK advises citizens against all but essential international travel and strongly starts advising social distancing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Lockdown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B7FEE240-B391-4B5A-ABFE-6362A40C89EB}"/>
              </a:ext>
            </a:extLst>
          </p:cNvPr>
          <p:cNvSpPr/>
          <p:nvPr/>
        </p:nvSpPr>
        <p:spPr>
          <a:xfrm>
            <a:off x="5928529" y="804843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C493BB04-EEFD-4565-8753-9F8A759D0941}"/>
              </a:ext>
            </a:extLst>
          </p:cNvPr>
          <p:cNvSpPr/>
          <p:nvPr/>
        </p:nvSpPr>
        <p:spPr>
          <a:xfrm>
            <a:off x="7725071" y="851055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3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F3A3119-FA9F-40EC-9833-CB74B134EE81}"/>
              </a:ext>
            </a:extLst>
          </p:cNvPr>
          <p:cNvSpPr/>
          <p:nvPr/>
        </p:nvSpPr>
        <p:spPr>
          <a:xfrm>
            <a:off x="8055154" y="63776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4</a:t>
            </a: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2AD2AD6A-1115-4AFE-BF98-4627190B7B46}"/>
              </a:ext>
            </a:extLst>
          </p:cNvPr>
          <p:cNvSpPr/>
          <p:nvPr/>
        </p:nvSpPr>
        <p:spPr>
          <a:xfrm>
            <a:off x="8414227" y="915586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5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E9F7BA-FAC5-4488-8CA3-07336B4E144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093504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89" y="266683"/>
            <a:ext cx="5640210" cy="3788244"/>
            <a:chOff x="43508" y="479398"/>
            <a:chExt cx="11280419" cy="7576486"/>
          </a:xfrm>
        </p:grpSpPr>
        <p:sp>
          <p:nvSpPr>
            <p:cNvPr id="430" name="Shape 430"/>
            <p:cNvSpPr/>
            <p:nvPr/>
          </p:nvSpPr>
          <p:spPr>
            <a:xfrm>
              <a:off x="43508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United </a:t>
              </a:r>
              <a:r>
                <a:rPr lang="fr-CH" sz="5050" dirty="0" err="1"/>
                <a:t>Kingdom</a:t>
              </a:r>
              <a:endParaRPr lang="fr-CH"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08" y="1788102"/>
              <a:ext cx="337413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Country’s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08" y="3212123"/>
              <a:ext cx="7167551" cy="484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Interesting case due to complete change of strategy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Interestingly, sentiment started turning positive as cases started growing; it only started going down again after change of strategy and lockdown implementation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 err="1"/>
                <a:t>Wordcloud</a:t>
              </a:r>
              <a:r>
                <a:rPr lang="en-GB" sz="1200" dirty="0"/>
                <a:t> points to heavy focus on protection but also points towards current crisis and death  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fr-CH" sz="1200" dirty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fr-CH" sz="1200" dirty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fr-CH" sz="1200" dirty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fr-CH" sz="12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8C7611E-AB6D-4633-A29D-A12962ABB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147" y="3907837"/>
            <a:ext cx="7916063" cy="2533140"/>
          </a:xfrm>
          <a:prstGeom prst="rect">
            <a:avLst/>
          </a:prstGeom>
        </p:spPr>
      </p:pic>
      <p:pic>
        <p:nvPicPr>
          <p:cNvPr id="10" name="Image 9" descr="Une image contenant carte&#10;&#10;Description générée automatiquement">
            <a:extLst>
              <a:ext uri="{FF2B5EF4-FFF2-40B4-BE49-F238E27FC236}">
                <a16:creationId xmlns:a16="http://schemas.microsoft.com/office/drawing/2014/main" id="{6B33F4DC-F1FC-4C9A-8DDC-E9C4674D32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4" r="34969"/>
          <a:stretch/>
        </p:blipFill>
        <p:spPr>
          <a:xfrm>
            <a:off x="455789" y="3597216"/>
            <a:ext cx="2900807" cy="31543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C9FE43-D6A5-C44D-B575-234C7B445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54" y="1030485"/>
            <a:ext cx="7121787" cy="287735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B369C2D-F085-49E6-897B-1E8E2EA406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0118587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269785" y="196578"/>
            <a:ext cx="5640210" cy="804822"/>
            <a:chOff x="-400050" y="1529514"/>
            <a:chExt cx="11280419" cy="1609644"/>
          </a:xfrm>
        </p:grpSpPr>
        <p:sp>
          <p:nvSpPr>
            <p:cNvPr id="430" name="Shape 430"/>
            <p:cNvSpPr/>
            <p:nvPr/>
          </p:nvSpPr>
          <p:spPr>
            <a:xfrm>
              <a:off x="-400050" y="1529514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Germany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89468" y="2656588"/>
              <a:ext cx="498675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Opinion Leaders’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F6DCB3E1-3D44-4043-BC50-C3FBD75FD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8" name="Image 7" descr="Une image contenant dune&#10;&#10;Description générée automatiquement">
            <a:extLst>
              <a:ext uri="{FF2B5EF4-FFF2-40B4-BE49-F238E27FC236}">
                <a16:creationId xmlns:a16="http://schemas.microsoft.com/office/drawing/2014/main" id="{A8F0B3F2-EBEB-463E-B33B-2DF17289A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22" y="478162"/>
            <a:ext cx="7631575" cy="244210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284C9EE-7860-4215-A291-5FCE00181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22" y="2452359"/>
            <a:ext cx="7631575" cy="244210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89740A3-FB97-4A5A-920A-8E428B495A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22" y="4342484"/>
            <a:ext cx="7631575" cy="2442104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C54B1C3-E2AB-403C-A8B6-EDF8CFA929B3}"/>
              </a:ext>
            </a:extLst>
          </p:cNvPr>
          <p:cNvCxnSpPr>
            <a:cxnSpLocks/>
          </p:cNvCxnSpPr>
          <p:nvPr/>
        </p:nvCxnSpPr>
        <p:spPr>
          <a:xfrm>
            <a:off x="4587482" y="845711"/>
            <a:ext cx="0" cy="575241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FEE4F14-8F4D-46FB-A048-AD1CD1137605}"/>
              </a:ext>
            </a:extLst>
          </p:cNvPr>
          <p:cNvCxnSpPr>
            <a:cxnSpLocks/>
          </p:cNvCxnSpPr>
          <p:nvPr/>
        </p:nvCxnSpPr>
        <p:spPr>
          <a:xfrm>
            <a:off x="7802693" y="240705"/>
            <a:ext cx="20953" cy="6357423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55520EF0-02B3-4533-B169-7533A8F68610}"/>
              </a:ext>
            </a:extLst>
          </p:cNvPr>
          <p:cNvCxnSpPr>
            <a:cxnSpLocks/>
          </p:cNvCxnSpPr>
          <p:nvPr/>
        </p:nvCxnSpPr>
        <p:spPr>
          <a:xfrm>
            <a:off x="7465758" y="1232221"/>
            <a:ext cx="0" cy="536590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68BA3478-A67B-456C-AEA8-17DCD9553B04}"/>
              </a:ext>
            </a:extLst>
          </p:cNvPr>
          <p:cNvSpPr/>
          <p:nvPr/>
        </p:nvSpPr>
        <p:spPr>
          <a:xfrm>
            <a:off x="4353959" y="599508"/>
            <a:ext cx="465162" cy="453817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1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E54FFE7-D664-4056-A10E-ADD926C4EED8}"/>
              </a:ext>
            </a:extLst>
          </p:cNvPr>
          <p:cNvSpPr/>
          <p:nvPr/>
        </p:nvSpPr>
        <p:spPr>
          <a:xfrm>
            <a:off x="7238443" y="875404"/>
            <a:ext cx="465162" cy="453817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3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E00E525-0A71-4030-8082-33124AD6DED0}"/>
              </a:ext>
            </a:extLst>
          </p:cNvPr>
          <p:cNvSpPr/>
          <p:nvPr/>
        </p:nvSpPr>
        <p:spPr>
          <a:xfrm>
            <a:off x="7563560" y="92536"/>
            <a:ext cx="501583" cy="470951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4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A105EE7-19B6-4FC5-8696-943351E9DB36}"/>
              </a:ext>
            </a:extLst>
          </p:cNvPr>
          <p:cNvCxnSpPr>
            <a:cxnSpLocks/>
          </p:cNvCxnSpPr>
          <p:nvPr/>
        </p:nvCxnSpPr>
        <p:spPr>
          <a:xfrm>
            <a:off x="8216306" y="1249071"/>
            <a:ext cx="0" cy="534905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DD792B2C-D430-4144-A7FF-DF3093085712}"/>
              </a:ext>
            </a:extLst>
          </p:cNvPr>
          <p:cNvSpPr/>
          <p:nvPr/>
        </p:nvSpPr>
        <p:spPr>
          <a:xfrm>
            <a:off x="7990498" y="942504"/>
            <a:ext cx="440734" cy="452284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5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9F83B2D-5EF7-4C50-9CC9-7808BD08BB58}"/>
              </a:ext>
            </a:extLst>
          </p:cNvPr>
          <p:cNvCxnSpPr>
            <a:cxnSpLocks/>
          </p:cNvCxnSpPr>
          <p:nvPr/>
        </p:nvCxnSpPr>
        <p:spPr>
          <a:xfrm>
            <a:off x="9855776" y="328012"/>
            <a:ext cx="8309" cy="6270116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CC09C2BE-FFBE-4C42-B47D-CD1938BED2D4}"/>
              </a:ext>
            </a:extLst>
          </p:cNvPr>
          <p:cNvSpPr/>
          <p:nvPr/>
        </p:nvSpPr>
        <p:spPr>
          <a:xfrm>
            <a:off x="9592677" y="213837"/>
            <a:ext cx="501584" cy="470951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6</a:t>
            </a: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0DCCA5BB-8749-443D-8132-0A68938A7B77}"/>
              </a:ext>
            </a:extLst>
          </p:cNvPr>
          <p:cNvCxnSpPr>
            <a:cxnSpLocks/>
          </p:cNvCxnSpPr>
          <p:nvPr/>
        </p:nvCxnSpPr>
        <p:spPr>
          <a:xfrm>
            <a:off x="6532583" y="997466"/>
            <a:ext cx="0" cy="5600662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2FD1E924-B2E6-4D86-8B5B-3CDD4873E879}"/>
              </a:ext>
            </a:extLst>
          </p:cNvPr>
          <p:cNvSpPr/>
          <p:nvPr/>
        </p:nvSpPr>
        <p:spPr>
          <a:xfrm>
            <a:off x="6299060" y="751263"/>
            <a:ext cx="465162" cy="453817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22CF394-8150-4D4A-A48B-914A01421554}"/>
              </a:ext>
            </a:extLst>
          </p:cNvPr>
          <p:cNvSpPr/>
          <p:nvPr/>
        </p:nvSpPr>
        <p:spPr>
          <a:xfrm>
            <a:off x="176003" y="1330281"/>
            <a:ext cx="4200245" cy="1301159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1600" dirty="0">
                <a:solidFill>
                  <a:srgbClr val="C597A2"/>
                </a:solidFill>
                <a:latin typeface="PT Sans"/>
                <a:cs typeface="Sabon Next LT" panose="020B0502040204020203" pitchFamily="2" charset="0"/>
              </a:rPr>
              <a:t>OBSERVED PERSONS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Jens </a:t>
            </a:r>
            <a:r>
              <a:rPr lang="en-US" sz="1200" b="1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Spahn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– low sentiment at the beginning and then gradually up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Maybrit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</a:t>
            </a:r>
            <a:r>
              <a:rPr lang="en-US" sz="1200" b="1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Illner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– up and down at the beginning and then stays close to 0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Heute Journal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– stays close to 0, increase and decrease</a:t>
            </a:r>
          </a:p>
          <a:p>
            <a:endParaRPr lang="de-CH" dirty="0">
              <a:solidFill>
                <a:schemeClr val="bg2">
                  <a:lumMod val="50000"/>
                </a:schemeClr>
              </a:solidFill>
              <a:latin typeface="PT Sans"/>
              <a:cs typeface="Sabon Next LT" panose="020B0502040204020203" pitchFamily="2" charset="0"/>
            </a:endParaRP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B2E54A0-2D0F-409F-B619-6CD38C34C1F3}"/>
              </a:ext>
            </a:extLst>
          </p:cNvPr>
          <p:cNvSpPr/>
          <p:nvPr/>
        </p:nvSpPr>
        <p:spPr>
          <a:xfrm>
            <a:off x="182903" y="2712802"/>
            <a:ext cx="4200245" cy="1785583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1600" dirty="0">
                <a:solidFill>
                  <a:srgbClr val="C597A2"/>
                </a:solidFill>
                <a:latin typeface="PT Sans"/>
              </a:rPr>
              <a:t>SENTIMENT EVOLUTION</a:t>
            </a:r>
            <a:endParaRPr lang="en-US" sz="1100" dirty="0">
              <a:solidFill>
                <a:srgbClr val="C597A2"/>
              </a:solidFill>
              <a:latin typeface="PT Sans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Jens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Spahn‘s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sentiment is contrasting with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Illner’s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and starts rising at the end of February; aligns with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Heute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Journal’s sentiment evolution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Maybrit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Illner’s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sentiment peaks midst of February and then stays close to zero, without big changes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Heute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Journal’s sentiment goes gradually up, unlike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Maybrit’s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; it goes down after mid April and then rises again </a:t>
            </a:r>
            <a:endParaRPr lang="de-CH" dirty="0">
              <a:solidFill>
                <a:schemeClr val="bg2">
                  <a:lumMod val="50000"/>
                </a:schemeClr>
              </a:solidFill>
            </a:endParaRP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9AC0427-75E1-426E-AD54-671B1C006CC5}"/>
              </a:ext>
            </a:extLst>
          </p:cNvPr>
          <p:cNvSpPr/>
          <p:nvPr/>
        </p:nvSpPr>
        <p:spPr>
          <a:xfrm>
            <a:off x="178682" y="4579747"/>
            <a:ext cx="4200245" cy="2081675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1600" dirty="0">
                <a:solidFill>
                  <a:srgbClr val="C597A2"/>
                </a:solidFill>
                <a:latin typeface="PT Sans"/>
              </a:rPr>
              <a:t>IMPORTANT POINTS IN TIME/POSSIBLE TURNING POINTS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First COVID-19 case confirmed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Germanys minister of health announces that the country is at the beginning of an epidemic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WHO declares COVID-19 as a pandemic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Germany closes borders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“Contact ban” of more than two people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Germany announces plans to reopen their economy starting April 20</a:t>
            </a:r>
            <a:r>
              <a:rPr lang="en-US" sz="1200" baseline="300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th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</a:t>
            </a: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F11C7C0-6A64-4F43-A1B2-DEDDA880DCA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6227991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90" y="266683"/>
            <a:ext cx="5640210" cy="3317701"/>
            <a:chOff x="43510" y="479398"/>
            <a:chExt cx="11280419" cy="6635400"/>
          </a:xfrm>
        </p:grpSpPr>
        <p:sp>
          <p:nvSpPr>
            <p:cNvPr id="430" name="Shape 430"/>
            <p:cNvSpPr/>
            <p:nvPr/>
          </p:nvSpPr>
          <p:spPr>
            <a:xfrm>
              <a:off x="43510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Germany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1855516"/>
              <a:ext cx="337413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Country’s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0" y="3083567"/>
              <a:ext cx="7542807" cy="4031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There seems to be a lag between sentiment evolution and virus spread: sentiment declines before the virus starts growing, then it increases and starts declining again mid-April, until it goes back up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The sentiment probably correlates with the measures, as people feel safer when they know that something is put in place to protect them 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Negative words are about the difficult time and the measures that are taken, positive words are about going through the situation together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FFFF2EF-5332-4399-A0F5-ADBBF761EE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7" r="32785"/>
          <a:stretch/>
        </p:blipFill>
        <p:spPr>
          <a:xfrm>
            <a:off x="559548" y="3755860"/>
            <a:ext cx="2910606" cy="28354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307EDC-EF3F-EF41-A94D-AAEBC6E7D3F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4319" y="417201"/>
            <a:ext cx="7282652" cy="31671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81F74CE-D668-43F8-B0CB-569E218AD7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279" y="3502152"/>
            <a:ext cx="8039692" cy="308916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1947CE-35A3-49FF-94DC-1864AD82445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777183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393559" y="224104"/>
            <a:ext cx="7333420" cy="3145701"/>
            <a:chOff x="-162562" y="1480912"/>
            <a:chExt cx="14666839" cy="6291400"/>
          </a:xfrm>
        </p:grpSpPr>
        <p:sp>
          <p:nvSpPr>
            <p:cNvPr id="430" name="Shape 430"/>
            <p:cNvSpPr/>
            <p:nvPr/>
          </p:nvSpPr>
          <p:spPr>
            <a:xfrm>
              <a:off x="-162562" y="1480912"/>
              <a:ext cx="14666839" cy="1294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 dirty="0"/>
                <a:t>Countries’ Comparison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0" y="3035954"/>
              <a:ext cx="8133765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en-US" sz="1400" spc="300" dirty="0"/>
                <a:t>Sentiment Analysis Across Countries </a:t>
              </a:r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2" y="4147345"/>
              <a:ext cx="8264367" cy="3624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dirty="0"/>
                <a:t>In all cases, it seems that a decrease of sentiment started before the virus actually started growing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dirty="0"/>
                <a:t>The sentiment curves of the US and UK seem to be similar when compared to Germany, which could be explained by their similarities in the “new cases” curves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dirty="0"/>
                <a:t>Germany seems to have dealt with the crisis faster and more effectively than the US and UK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dirty="0"/>
                <a:t>Hypothesis – Germany realized the dangers of the virus early, compared to UK and the US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FB95DC03-31F4-49B3-868D-B9272D16F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0F5AF04-22C8-4E47-A353-3FC5ABDA8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51" y="859911"/>
            <a:ext cx="7130947" cy="228190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4BE2BAD-66E6-4378-B1E4-E5ED414F2F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51" y="2741230"/>
            <a:ext cx="7130947" cy="228190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A4C04D2-F2CA-4FD8-B909-C994A8F37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51" y="4470309"/>
            <a:ext cx="7130947" cy="22819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6756A2-739F-0B4A-AFF4-B48D213529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3" t="1" r="2185" b="1525"/>
          <a:stretch/>
        </p:blipFill>
        <p:spPr>
          <a:xfrm>
            <a:off x="496596" y="4059679"/>
            <a:ext cx="4045127" cy="2651463"/>
          </a:xfrm>
          <a:prstGeom prst="rect">
            <a:avLst/>
          </a:prstGeom>
          <a:effectLst/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8C1420A-D0C6-416C-93BA-8703BF5388AD}"/>
              </a:ext>
            </a:extLst>
          </p:cNvPr>
          <p:cNvSpPr txBox="1"/>
          <p:nvPr/>
        </p:nvSpPr>
        <p:spPr>
          <a:xfrm>
            <a:off x="891248" y="4190035"/>
            <a:ext cx="1169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rgbClr val="FF0000"/>
                </a:solidFill>
                <a:latin typeface="PT Sans"/>
              </a:rPr>
              <a:t>US</a:t>
            </a:r>
          </a:p>
          <a:p>
            <a:r>
              <a:rPr lang="fr-CH" sz="1200" dirty="0">
                <a:solidFill>
                  <a:srgbClr val="0070C0"/>
                </a:solidFill>
                <a:latin typeface="PT Sans"/>
              </a:rPr>
              <a:t>UK</a:t>
            </a:r>
          </a:p>
          <a:p>
            <a:r>
              <a:rPr lang="fr-CH" sz="1200" dirty="0">
                <a:solidFill>
                  <a:srgbClr val="92D050"/>
                </a:solidFill>
                <a:latin typeface="PT Sans"/>
              </a:rPr>
              <a:t>Germany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59B8C4-55ED-487A-88A0-F4D1C3CF2A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8418503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76249" y="1322820"/>
            <a:ext cx="11287125" cy="55345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grpSp>
        <p:nvGrpSpPr>
          <p:cNvPr id="156" name="Group 156"/>
          <p:cNvGrpSpPr/>
          <p:nvPr/>
        </p:nvGrpSpPr>
        <p:grpSpPr>
          <a:xfrm>
            <a:off x="1007877" y="1758310"/>
            <a:ext cx="5429341" cy="4744867"/>
            <a:chOff x="-2" y="0"/>
            <a:chExt cx="9518889" cy="9489731"/>
          </a:xfrm>
        </p:grpSpPr>
        <p:sp>
          <p:nvSpPr>
            <p:cNvPr id="148" name="Shape 148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320806" y="2786983"/>
              <a:ext cx="6216755" cy="6046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t">
              <a:normAutofit lnSpcReduction="10000"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Our results are mostly hypotheses, but they allow for some better understanding of the situation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Big potential for many hypotheses testing, with a bigger and more representative sample: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100" spc="218" dirty="0">
                  <a:latin typeface="Devanagari MT"/>
                  <a:sym typeface="Devanagari MT"/>
                </a:rPr>
                <a:t>How the sentiment evolves during a crisis (lag or not),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100" spc="218" dirty="0">
                  <a:latin typeface="Devanagari MT"/>
                  <a:sym typeface="Devanagari MT"/>
                </a:rPr>
                <a:t>How efficient are different countries’ reactions,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100" spc="218" dirty="0">
                  <a:latin typeface="Devanagari MT"/>
                  <a:sym typeface="Devanagari MT"/>
                </a:rPr>
                <a:t>Who really influences the global sentiment during a crisis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100" spc="218" dirty="0">
                  <a:latin typeface="Devanagari MT"/>
                  <a:sym typeface="Devanagari MT"/>
                </a:rPr>
                <a:t>…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Comparison with past disease outbreaks could give us a better understanding of how to use sentiment as a prediction for crisis development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sz="1215"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-2" y="1346564"/>
              <a:ext cx="9518889" cy="8613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 dirty="0"/>
                <a:t>Conclusion &amp; Potential Extension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6626454" y="1758310"/>
            <a:ext cx="4624161" cy="4744867"/>
            <a:chOff x="0" y="0"/>
            <a:chExt cx="8400489" cy="9489731"/>
          </a:xfrm>
        </p:grpSpPr>
        <p:sp>
          <p:nvSpPr>
            <p:cNvPr id="157" name="Shape 157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320804" y="2786983"/>
              <a:ext cx="6270869" cy="53294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Old and static data for network analysis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Limited data for tweets (maximum of 3,200 tweets)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Non-representativeness of our sample and risk of bias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Different languages, so difficulty of analysis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Dynamic data, as the situation is not over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 dirty="0"/>
                <a:t>Limitations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-19461" y="2204"/>
            <a:ext cx="12230922" cy="1303113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sp>
        <p:nvSpPr>
          <p:cNvPr id="167" name="Shape 167"/>
          <p:cNvSpPr/>
          <p:nvPr/>
        </p:nvSpPr>
        <p:spPr>
          <a:xfrm>
            <a:off x="3377852" y="232971"/>
            <a:ext cx="5436296" cy="8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0000" cap="all" spc="1400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en-US" sz="5000" dirty="0"/>
              <a:t>Final Notes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200D601-2F3A-41AE-BA83-30BCC3B36A6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6430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bg_silver_noise_grey.jpg"/>
          <p:cNvPicPr>
            <a:picLocks/>
          </p:cNvPicPr>
          <p:nvPr/>
        </p:nvPicPr>
        <p:blipFill>
          <a:blip r:embed="rId2"/>
          <a:srcRect l="16822" r="16822"/>
          <a:stretch>
            <a:fillRect/>
          </a:stretch>
        </p:blipFill>
        <p:spPr>
          <a:xfrm>
            <a:off x="7658" y="-4910"/>
            <a:ext cx="4557175" cy="686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bg_silver_noise_grey.jpg"/>
          <p:cNvPicPr>
            <a:picLocks/>
          </p:cNvPicPr>
          <p:nvPr/>
        </p:nvPicPr>
        <p:blipFill>
          <a:blip r:embed="rId2"/>
          <a:srcRect t="11778" b="11778"/>
          <a:stretch>
            <a:fillRect/>
          </a:stretch>
        </p:blipFill>
        <p:spPr>
          <a:xfrm>
            <a:off x="7657326" y="464196"/>
            <a:ext cx="4557175" cy="3483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bg_silver_noise_grey.jpg"/>
          <p:cNvPicPr>
            <a:picLocks/>
          </p:cNvPicPr>
          <p:nvPr/>
        </p:nvPicPr>
        <p:blipFill>
          <a:blip r:embed="rId2"/>
          <a:srcRect t="25757" b="25757"/>
          <a:stretch>
            <a:fillRect/>
          </a:stretch>
        </p:blipFill>
        <p:spPr>
          <a:xfrm>
            <a:off x="5844853" y="4691037"/>
            <a:ext cx="4557176" cy="220958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hape 304"/>
          <p:cNvSpPr/>
          <p:nvPr/>
        </p:nvSpPr>
        <p:spPr>
          <a:xfrm>
            <a:off x="3336091" y="1736533"/>
            <a:ext cx="5519819" cy="33849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05" name="Shape 305"/>
          <p:cNvSpPr/>
          <p:nvPr/>
        </p:nvSpPr>
        <p:spPr>
          <a:xfrm>
            <a:off x="2739256" y="1217898"/>
            <a:ext cx="6713488" cy="4422205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grpSp>
        <p:nvGrpSpPr>
          <p:cNvPr id="308" name="Group 308"/>
          <p:cNvGrpSpPr/>
          <p:nvPr/>
        </p:nvGrpSpPr>
        <p:grpSpPr>
          <a:xfrm>
            <a:off x="4564833" y="2297256"/>
            <a:ext cx="3871343" cy="1668706"/>
            <a:chOff x="442580" y="22884"/>
            <a:chExt cx="7742684" cy="3337411"/>
          </a:xfrm>
        </p:grpSpPr>
        <p:sp>
          <p:nvSpPr>
            <p:cNvPr id="306" name="Shape 306"/>
            <p:cNvSpPr/>
            <p:nvPr/>
          </p:nvSpPr>
          <p:spPr>
            <a:xfrm>
              <a:off x="442580" y="22884"/>
              <a:ext cx="5766322" cy="19909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r">
                <a:defRPr sz="12000" cap="all" spc="959"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r>
                <a:rPr lang="fr-CH" sz="6000" dirty="0" err="1"/>
                <a:t>Thank</a:t>
              </a:r>
              <a:endParaRPr sz="6000" dirty="0"/>
            </a:p>
          </p:txBody>
        </p:sp>
        <p:sp>
          <p:nvSpPr>
            <p:cNvPr id="307" name="Shape 307"/>
            <p:cNvSpPr/>
            <p:nvPr/>
          </p:nvSpPr>
          <p:spPr>
            <a:xfrm>
              <a:off x="4467065" y="1369366"/>
              <a:ext cx="3718199" cy="19909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l">
                <a:defRPr sz="12000" i="1" spc="360"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r>
                <a:rPr lang="fr-CH" sz="6000" i="0" dirty="0"/>
                <a:t>YOU!</a:t>
              </a:r>
              <a:endParaRPr sz="6000" i="0" dirty="0"/>
            </a:p>
          </p:txBody>
        </p:sp>
      </p:grpSp>
      <p:sp>
        <p:nvSpPr>
          <p:cNvPr id="309" name="Shape 309"/>
          <p:cNvSpPr/>
          <p:nvPr/>
        </p:nvSpPr>
        <p:spPr>
          <a:xfrm>
            <a:off x="3483217" y="4070926"/>
            <a:ext cx="3112517" cy="486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defTabSz="914400">
              <a:lnSpc>
                <a:spcPct val="150000"/>
              </a:lnSpc>
              <a:spcBef>
                <a:spcPts val="800"/>
              </a:spcBef>
              <a:defRPr sz="2200" b="1" spc="660">
                <a:solidFill>
                  <a:srgbClr val="000000">
                    <a:alpha val="8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fr-CH" sz="1100" dirty="0"/>
              <a:t>ANY QUESTION?</a:t>
            </a:r>
            <a:r>
              <a:rPr sz="1100" dirty="0"/>
              <a:t>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BA623B7-F851-4FB4-A1A7-9627C563ED3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18</a:t>
            </a:fld>
            <a:endParaRPr lang="fr-CH"/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3250259" y="2152228"/>
            <a:ext cx="5144700" cy="188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normAutofit fontScale="92500"/>
          </a:bodyPr>
          <a:lstStyle>
            <a:lvl1pPr>
              <a:defRPr sz="15200" cap="all" spc="1367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fr-CH" sz="7600" dirty="0"/>
              <a:t>Appendix</a:t>
            </a:r>
            <a:endParaRPr sz="7600" dirty="0"/>
          </a:p>
        </p:txBody>
      </p:sp>
      <p:sp>
        <p:nvSpPr>
          <p:cNvPr id="51" name="Shape 51"/>
          <p:cNvSpPr/>
          <p:nvPr/>
        </p:nvSpPr>
        <p:spPr>
          <a:xfrm>
            <a:off x="4499999" y="3235341"/>
            <a:ext cx="4441743" cy="1470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normAutofit/>
          </a:bodyPr>
          <a:lstStyle>
            <a:lvl1pPr>
              <a:defRPr sz="8900">
                <a:solidFill>
                  <a:srgbClr val="FFFFFF"/>
                </a:solidFill>
                <a:latin typeface="Autumn Chant"/>
                <a:ea typeface="Autumn Chant"/>
                <a:cs typeface="Autumn Chant"/>
                <a:sym typeface="Autumn Chant"/>
              </a:defRPr>
            </a:lvl1pPr>
          </a:lstStyle>
          <a:p>
            <a:r>
              <a:rPr lang="fr-CH" sz="4450" dirty="0" err="1"/>
              <a:t>Additional</a:t>
            </a:r>
            <a:r>
              <a:rPr lang="fr-CH" sz="4450" dirty="0"/>
              <a:t> data</a:t>
            </a:r>
            <a:endParaRPr sz="445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D532355-8D46-4DD0-B421-F16B5E9108C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19</a:t>
            </a:fld>
            <a:endParaRPr lang="fr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-565569" y="-40340"/>
            <a:ext cx="5050978" cy="6938679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  <a:effectLst>
            <a:outerShdw blurRad="177800" dist="25400" dir="1120549" rotWithShape="0">
              <a:srgbClr val="000000">
                <a:alpha val="18422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8" name="Shape 58"/>
          <p:cNvSpPr/>
          <p:nvPr/>
        </p:nvSpPr>
        <p:spPr>
          <a:xfrm>
            <a:off x="2816401" y="2556829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01</a:t>
            </a:r>
          </a:p>
        </p:txBody>
      </p:sp>
      <p:sp>
        <p:nvSpPr>
          <p:cNvPr id="59" name="Shape 59"/>
          <p:cNvSpPr/>
          <p:nvPr/>
        </p:nvSpPr>
        <p:spPr>
          <a:xfrm>
            <a:off x="2816401" y="3030556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02</a:t>
            </a:r>
          </a:p>
        </p:txBody>
      </p:sp>
      <p:sp>
        <p:nvSpPr>
          <p:cNvPr id="60" name="Shape 60"/>
          <p:cNvSpPr/>
          <p:nvPr/>
        </p:nvSpPr>
        <p:spPr>
          <a:xfrm>
            <a:off x="2816401" y="3504283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03</a:t>
            </a:r>
          </a:p>
        </p:txBody>
      </p:sp>
      <p:sp>
        <p:nvSpPr>
          <p:cNvPr id="61" name="Shape 61"/>
          <p:cNvSpPr/>
          <p:nvPr/>
        </p:nvSpPr>
        <p:spPr>
          <a:xfrm>
            <a:off x="2816401" y="3978010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04</a:t>
            </a:r>
          </a:p>
        </p:txBody>
      </p:sp>
      <p:sp>
        <p:nvSpPr>
          <p:cNvPr id="68" name="Shape 68"/>
          <p:cNvSpPr/>
          <p:nvPr/>
        </p:nvSpPr>
        <p:spPr>
          <a:xfrm>
            <a:off x="3514270" y="2954440"/>
            <a:ext cx="6192690" cy="1"/>
          </a:xfrm>
          <a:prstGeom prst="line">
            <a:avLst/>
          </a:prstGeom>
          <a:noFill/>
          <a:ln w="38100" cap="flat">
            <a:solidFill>
              <a:srgbClr val="A6A6A6">
                <a:alpha val="36000"/>
              </a:srgbClr>
            </a:solidFill>
            <a:prstDash val="sysDot"/>
            <a:round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defTabSz="914354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3514270" y="3429000"/>
            <a:ext cx="6192690" cy="1"/>
          </a:xfrm>
          <a:prstGeom prst="line">
            <a:avLst/>
          </a:prstGeom>
          <a:noFill/>
          <a:ln w="38100" cap="flat">
            <a:solidFill>
              <a:srgbClr val="A6A6A6">
                <a:alpha val="36000"/>
              </a:srgbClr>
            </a:solidFill>
            <a:prstDash val="sysDot"/>
            <a:round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defTabSz="914354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3514270" y="3903560"/>
            <a:ext cx="6192690" cy="1"/>
          </a:xfrm>
          <a:prstGeom prst="line">
            <a:avLst/>
          </a:prstGeom>
          <a:noFill/>
          <a:ln w="38100" cap="flat">
            <a:solidFill>
              <a:srgbClr val="A6A6A6">
                <a:alpha val="36000"/>
              </a:srgbClr>
            </a:solidFill>
            <a:prstDash val="sysDot"/>
            <a:round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defTabSz="914354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4832948" y="2601408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>
                <a:latin typeface="Didot" panose="02000503000000020003" pitchFamily="2" charset="0"/>
              </a:rPr>
              <a:t>Introduction – Coronavirus under the Loop</a:t>
            </a:r>
          </a:p>
        </p:txBody>
      </p:sp>
      <p:sp>
        <p:nvSpPr>
          <p:cNvPr id="75" name="Shape 75"/>
          <p:cNvSpPr/>
          <p:nvPr/>
        </p:nvSpPr>
        <p:spPr>
          <a:xfrm>
            <a:off x="4832948" y="3072803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>
                <a:latin typeface="Didot" panose="02000503000000020003" pitchFamily="2" charset="0"/>
              </a:rPr>
              <a:t>Network Analysis – Worldwide Air Routes</a:t>
            </a:r>
          </a:p>
        </p:txBody>
      </p:sp>
      <p:sp>
        <p:nvSpPr>
          <p:cNvPr id="76" name="Shape 76"/>
          <p:cNvSpPr/>
          <p:nvPr/>
        </p:nvSpPr>
        <p:spPr>
          <a:xfrm>
            <a:off x="4832948" y="3544198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 dirty="0">
                <a:latin typeface="Didot" panose="02000503000000020003" pitchFamily="2" charset="0"/>
              </a:rPr>
              <a:t>Text Mining – Countries’ Reactions </a:t>
            </a:r>
          </a:p>
        </p:txBody>
      </p:sp>
      <p:sp>
        <p:nvSpPr>
          <p:cNvPr id="77" name="Shape 77"/>
          <p:cNvSpPr/>
          <p:nvPr/>
        </p:nvSpPr>
        <p:spPr>
          <a:xfrm>
            <a:off x="4832948" y="4018315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>
                <a:latin typeface="Didot" panose="02000503000000020003" pitchFamily="2" charset="0"/>
              </a:rPr>
              <a:t>Conclusion &amp; Limitations</a:t>
            </a:r>
          </a:p>
        </p:txBody>
      </p:sp>
      <p:sp>
        <p:nvSpPr>
          <p:cNvPr id="82" name="Shape 82"/>
          <p:cNvSpPr/>
          <p:nvPr/>
        </p:nvSpPr>
        <p:spPr>
          <a:xfrm>
            <a:off x="-913108" y="368458"/>
            <a:ext cx="2757038" cy="658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lnSpc>
                <a:spcPct val="80000"/>
              </a:lnSpc>
              <a:defRPr sz="30000" b="1" spc="-300">
                <a:solidFill>
                  <a:srgbClr val="FFFFFF">
                    <a:alpha val="40000"/>
                  </a:srgbClr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rPr sz="17500" dirty="0"/>
              <a:t>AG</a:t>
            </a:r>
          </a:p>
          <a:p>
            <a:pPr algn="l">
              <a:lnSpc>
                <a:spcPct val="80000"/>
              </a:lnSpc>
              <a:defRPr sz="30000" b="1" spc="-300">
                <a:solidFill>
                  <a:srgbClr val="FFFFFF">
                    <a:alpha val="40000"/>
                  </a:srgbClr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rPr sz="17500" dirty="0"/>
              <a:t>EN</a:t>
            </a:r>
          </a:p>
          <a:p>
            <a:pPr algn="l">
              <a:lnSpc>
                <a:spcPct val="80000"/>
              </a:lnSpc>
              <a:defRPr sz="30000" b="1" spc="-300">
                <a:solidFill>
                  <a:srgbClr val="FFFFFF">
                    <a:alpha val="40000"/>
                  </a:srgbClr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rPr sz="17500" dirty="0"/>
              <a:t>DA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D42A9D7-F0D6-43A3-ACAE-3DA5DEA52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19D5FF-FA55-47C8-93D2-AA9C83247F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2</a:t>
            </a:fld>
            <a:endParaRPr lang="fr-CH"/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3F2006C9-DC43-4962-AE35-7D0B91EC11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9" r="37721"/>
          <a:stretch/>
        </p:blipFill>
        <p:spPr>
          <a:xfrm>
            <a:off x="8646290" y="2466268"/>
            <a:ext cx="3324334" cy="4688377"/>
          </a:xfrm>
          <a:prstGeom prst="rect">
            <a:avLst/>
          </a:prstGeom>
        </p:spPr>
      </p:pic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Donal Trump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51021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Wordclouds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6" name="Image 15" descr="Une image contenant bateau, groupe, différent, eau&#10;&#10;Description générée automatiquement">
            <a:extLst>
              <a:ext uri="{FF2B5EF4-FFF2-40B4-BE49-F238E27FC236}">
                <a16:creationId xmlns:a16="http://schemas.microsoft.com/office/drawing/2014/main" id="{141F6AB4-05CB-4A78-ABFA-81B42FF64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8" y="1609673"/>
            <a:ext cx="6047517" cy="193520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B7820D6-0F5A-4B5C-95F6-867A6B49C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17" y="3978794"/>
            <a:ext cx="7131042" cy="228193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1C017DB-425F-4CB4-8729-66292E0487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2" r="37710"/>
          <a:stretch/>
        </p:blipFill>
        <p:spPr>
          <a:xfrm>
            <a:off x="6655635" y="417200"/>
            <a:ext cx="2511514" cy="312379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3AA316-BFF8-4199-A4F1-07951F30127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47085195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 err="1"/>
                <a:t>Oprah</a:t>
              </a:r>
              <a:r>
                <a:rPr lang="fr-CH" sz="5050" dirty="0"/>
                <a:t> Winfrey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51021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Wordclouds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A8C48F1-8883-474E-B420-7308A6556F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0" r="34687"/>
          <a:stretch/>
        </p:blipFill>
        <p:spPr>
          <a:xfrm>
            <a:off x="8231244" y="2663201"/>
            <a:ext cx="3543300" cy="3901440"/>
          </a:xfrm>
          <a:prstGeom prst="rect">
            <a:avLst/>
          </a:prstGeom>
        </p:spPr>
      </p:pic>
      <p:pic>
        <p:nvPicPr>
          <p:cNvPr id="9" name="Image 8" descr="Une image contenant bateau, assis, photo, différent&#10;&#10;Description générée automatiquement">
            <a:extLst>
              <a:ext uri="{FF2B5EF4-FFF2-40B4-BE49-F238E27FC236}">
                <a16:creationId xmlns:a16="http://schemas.microsoft.com/office/drawing/2014/main" id="{6EC30E84-8FB8-43E1-9D56-8490867DE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5" y="1607064"/>
            <a:ext cx="5693550" cy="1821936"/>
          </a:xfrm>
          <a:prstGeom prst="rect">
            <a:avLst/>
          </a:prstGeom>
        </p:spPr>
      </p:pic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163D179-04F1-4B71-8E3E-0A3EF09F20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6" r="38847"/>
          <a:stretch/>
        </p:blipFill>
        <p:spPr>
          <a:xfrm>
            <a:off x="6095999" y="293359"/>
            <a:ext cx="2428875" cy="3565832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EB85DD6-B467-400C-87E4-9BB6BB4C7B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5" y="4010024"/>
            <a:ext cx="8198378" cy="262348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198D42A-AD31-4322-9F57-A436C3D6271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6155766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USA </a:t>
              </a:r>
              <a:r>
                <a:rPr lang="fr-CH" sz="5050" dirty="0" err="1"/>
                <a:t>Today</a:t>
              </a:r>
              <a:r>
                <a:rPr lang="fr-CH" sz="5050" dirty="0"/>
                <a:t> </a:t>
              </a:r>
              <a:r>
                <a:rPr lang="fr-CH" sz="5050" dirty="0" err="1"/>
                <a:t>Health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51021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Wordclouds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5" name="Image 4" descr="Une image contenant bateau, assis, photo, différent&#10;&#10;Description générée automatiquement">
            <a:extLst>
              <a:ext uri="{FF2B5EF4-FFF2-40B4-BE49-F238E27FC236}">
                <a16:creationId xmlns:a16="http://schemas.microsoft.com/office/drawing/2014/main" id="{D5544E01-350D-40E1-862D-80F2FAD13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1628280"/>
            <a:ext cx="6727050" cy="21526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585BD8-FA84-4515-BF31-0D56619704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6" r="39472"/>
          <a:stretch/>
        </p:blipFill>
        <p:spPr>
          <a:xfrm>
            <a:off x="7136346" y="171639"/>
            <a:ext cx="2255104" cy="3408453"/>
          </a:xfrm>
          <a:prstGeom prst="rect">
            <a:avLst/>
          </a:prstGeom>
        </p:spPr>
      </p:pic>
      <p:pic>
        <p:nvPicPr>
          <p:cNvPr id="13" name="Image 12" descr="Une image contenant fleur&#10;&#10;Description générée automatiquement">
            <a:extLst>
              <a:ext uri="{FF2B5EF4-FFF2-40B4-BE49-F238E27FC236}">
                <a16:creationId xmlns:a16="http://schemas.microsoft.com/office/drawing/2014/main" id="{85C4659C-FF05-4949-B266-3CBC535110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8" t="20948" r="35077" b="16553"/>
          <a:stretch/>
        </p:blipFill>
        <p:spPr>
          <a:xfrm>
            <a:off x="8865096" y="3143250"/>
            <a:ext cx="3403104" cy="2943225"/>
          </a:xfrm>
          <a:prstGeom prst="rect">
            <a:avLst/>
          </a:prstGeom>
        </p:spPr>
      </p:pic>
      <p:pic>
        <p:nvPicPr>
          <p:cNvPr id="15" name="Image 1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596AA98-2BBB-4C3F-AB08-3419D7DA41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3980505"/>
            <a:ext cx="8455800" cy="270585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B011937-F620-4B56-A157-19AE3BF63C2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22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42959994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Boris Johnson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9CB28F2-A5ED-4651-888D-3154C3E81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2" r="34874"/>
          <a:stretch/>
        </p:blipFill>
        <p:spPr>
          <a:xfrm>
            <a:off x="8087792" y="3191333"/>
            <a:ext cx="3738623" cy="3901440"/>
          </a:xfrm>
          <a:prstGeom prst="rect">
            <a:avLst/>
          </a:prstGeom>
        </p:spPr>
      </p:pic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FDFA7CA-3E33-411B-97BC-0ACEA92D0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0" r="37425"/>
          <a:stretch/>
        </p:blipFill>
        <p:spPr>
          <a:xfrm>
            <a:off x="6944810" y="116166"/>
            <a:ext cx="2627453" cy="3600109"/>
          </a:xfrm>
          <a:prstGeom prst="rect">
            <a:avLst/>
          </a:prstGeom>
        </p:spPr>
      </p:pic>
      <p:pic>
        <p:nvPicPr>
          <p:cNvPr id="6" name="Image 5" descr="Une image contenant bateau, eau, océan&#10;&#10;Description générée automatiquement">
            <a:extLst>
              <a:ext uri="{FF2B5EF4-FFF2-40B4-BE49-F238E27FC236}">
                <a16:creationId xmlns:a16="http://schemas.microsoft.com/office/drawing/2014/main" id="{93322CB2-DD02-4FB6-AB2C-0F329CCA7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5" y="1577854"/>
            <a:ext cx="6487202" cy="207590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9F3819-002E-4FDD-88C9-EEA60441A0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20" y="4059743"/>
            <a:ext cx="7690287" cy="246089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2AAF511-5BF9-45D7-8411-6D791DC5445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23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66095161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Emily </a:t>
              </a:r>
              <a:r>
                <a:rPr lang="fr-CH" sz="5050" dirty="0" err="1"/>
                <a:t>Maitlis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bateau, eau, groupe, oiseau&#10;&#10;Description générée automatiquement">
            <a:extLst>
              <a:ext uri="{FF2B5EF4-FFF2-40B4-BE49-F238E27FC236}">
                <a16:creationId xmlns:a16="http://schemas.microsoft.com/office/drawing/2014/main" id="{AA54F410-C8F0-4CF1-A2B1-CA86F5C36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8" y="1425617"/>
            <a:ext cx="7229475" cy="23134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F7CF3CE-101F-46D0-BCB0-DEEFB36462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2" r="33672"/>
          <a:stretch/>
        </p:blipFill>
        <p:spPr>
          <a:xfrm>
            <a:off x="8629362" y="3258288"/>
            <a:ext cx="3426189" cy="3534929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88DF3CE-4952-45CD-B740-A16B46938E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2" r="32188"/>
          <a:stretch/>
        </p:blipFill>
        <p:spPr>
          <a:xfrm>
            <a:off x="8067267" y="169671"/>
            <a:ext cx="3429000" cy="3336148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14333F7-F594-4C9B-BD1D-A40B27760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3903094"/>
            <a:ext cx="8067267" cy="2581525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DD74FEF-5A01-4D8C-80A8-8F071891BA6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24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38724992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BBC </a:t>
              </a:r>
              <a:r>
                <a:rPr lang="fr-CH" sz="5050" dirty="0" err="1"/>
                <a:t>Health</a:t>
              </a:r>
              <a:r>
                <a:rPr lang="fr-CH" sz="5050" dirty="0"/>
                <a:t> News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Image 2" descr="Une image contenant bateau, oiseau, troupeau, table&#10;&#10;Description générée automatiquement">
            <a:extLst>
              <a:ext uri="{FF2B5EF4-FFF2-40B4-BE49-F238E27FC236}">
                <a16:creationId xmlns:a16="http://schemas.microsoft.com/office/drawing/2014/main" id="{294A15C5-E0DF-42E6-A8F8-6ADFB454F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9981"/>
            <a:ext cx="7178769" cy="2297206"/>
          </a:xfrm>
          <a:prstGeom prst="rect">
            <a:avLst/>
          </a:prstGeom>
        </p:spPr>
      </p:pic>
      <p:pic>
        <p:nvPicPr>
          <p:cNvPr id="11" name="Image 10" descr="Une image contenant oiseau, fleur&#10;&#10;Description générée automatiquement">
            <a:extLst>
              <a:ext uri="{FF2B5EF4-FFF2-40B4-BE49-F238E27FC236}">
                <a16:creationId xmlns:a16="http://schemas.microsoft.com/office/drawing/2014/main" id="{942B7024-6CCB-44C6-84BB-62D88B0688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1" t="20559" r="35941" b="18525"/>
          <a:stretch/>
        </p:blipFill>
        <p:spPr>
          <a:xfrm>
            <a:off x="7865528" y="3683727"/>
            <a:ext cx="4326472" cy="3058107"/>
          </a:xfrm>
          <a:prstGeom prst="rect">
            <a:avLst/>
          </a:prstGeom>
        </p:spPr>
      </p:pic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480F3DC-EFAB-462B-8B91-6B611D77E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32" y="3878472"/>
            <a:ext cx="7779525" cy="248944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87FFFA6-7EAB-488C-B409-E715A3B696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6" r="32048"/>
          <a:stretch/>
        </p:blipFill>
        <p:spPr>
          <a:xfrm>
            <a:off x="7754680" y="698169"/>
            <a:ext cx="3391264" cy="305810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1D8BBAC-41D7-4B6D-A801-9CCEEE7D976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25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27683373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Jens </a:t>
              </a:r>
              <a:r>
                <a:rPr lang="fr-CH" sz="5050" dirty="0" err="1"/>
                <a:t>Spahn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90AEE18-B385-4252-A46B-2A3560B10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5" r="38101"/>
          <a:stretch/>
        </p:blipFill>
        <p:spPr>
          <a:xfrm>
            <a:off x="8758029" y="2663201"/>
            <a:ext cx="2916821" cy="3901440"/>
          </a:xfrm>
          <a:prstGeom prst="rect">
            <a:avLst/>
          </a:prstGeom>
        </p:spPr>
      </p:pic>
      <p:pic>
        <p:nvPicPr>
          <p:cNvPr id="8" name="Image 7" descr="Une image contenant bateau, groupe, grand, navire&#10;&#10;Description générée automatiquement">
            <a:extLst>
              <a:ext uri="{FF2B5EF4-FFF2-40B4-BE49-F238E27FC236}">
                <a16:creationId xmlns:a16="http://schemas.microsoft.com/office/drawing/2014/main" id="{4AACBB1B-8C24-47BB-8FF3-0A9530790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5" y="1535408"/>
            <a:ext cx="6014139" cy="192452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11ACF4-AA83-4161-BB1C-2C512B6D98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7" r="37045"/>
          <a:stretch/>
        </p:blipFill>
        <p:spPr>
          <a:xfrm>
            <a:off x="6284250" y="293358"/>
            <a:ext cx="2786703" cy="3415653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6F72247-928F-4408-B679-FDD06539D3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0" y="3823470"/>
            <a:ext cx="8623139" cy="275940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6E2D916-14BF-4117-AE82-5610492A72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26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50345209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 err="1"/>
                <a:t>Maybritt</a:t>
              </a:r>
              <a:r>
                <a:rPr lang="fr-CH" sz="5050" dirty="0"/>
                <a:t> </a:t>
              </a:r>
              <a:r>
                <a:rPr lang="fr-CH" sz="5050" dirty="0" err="1"/>
                <a:t>Illner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bateau, eau, oiseau, groupe&#10;&#10;Description générée automatiquement">
            <a:extLst>
              <a:ext uri="{FF2B5EF4-FFF2-40B4-BE49-F238E27FC236}">
                <a16:creationId xmlns:a16="http://schemas.microsoft.com/office/drawing/2014/main" id="{9AE17084-0286-4F42-8EF0-E346ECBE6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67" y="1696521"/>
            <a:ext cx="6096000" cy="1950720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3CC13DA-FA86-4CC7-BBF8-93C71FEAF6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5" r="35439"/>
          <a:stretch/>
        </p:blipFill>
        <p:spPr>
          <a:xfrm>
            <a:off x="6277882" y="94648"/>
            <a:ext cx="3479576" cy="394898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792E8DC-AA2E-4D6F-8F02-51D1252F7A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6" r="37152"/>
          <a:stretch/>
        </p:blipFill>
        <p:spPr>
          <a:xfrm>
            <a:off x="8815641" y="3125164"/>
            <a:ext cx="3086991" cy="3638187"/>
          </a:xfrm>
          <a:prstGeom prst="rect">
            <a:avLst/>
          </a:prstGeom>
        </p:spPr>
      </p:pic>
      <p:pic>
        <p:nvPicPr>
          <p:cNvPr id="18" name="Image 1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C40361E2-99AB-4069-893A-4E8FBFDAB5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25" y="3996874"/>
            <a:ext cx="8137473" cy="260399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C59A0CE-BB0C-4E04-8913-739296AD9E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27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14040698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 err="1"/>
                <a:t>Heute</a:t>
              </a:r>
              <a:r>
                <a:rPr lang="fr-CH" sz="5050" dirty="0"/>
                <a:t> Journal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8" name="Image 7" descr="Une image contenant bateau, groupe, oiseau&#10;&#10;Description générée automatiquement">
            <a:extLst>
              <a:ext uri="{FF2B5EF4-FFF2-40B4-BE49-F238E27FC236}">
                <a16:creationId xmlns:a16="http://schemas.microsoft.com/office/drawing/2014/main" id="{2259998B-141B-45CC-B149-C83225AC6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1" y="1628281"/>
            <a:ext cx="6690637" cy="2141004"/>
          </a:xfrm>
          <a:prstGeom prst="rect">
            <a:avLst/>
          </a:prstGeom>
        </p:spPr>
      </p:pic>
      <p:pic>
        <p:nvPicPr>
          <p:cNvPr id="13" name="Image 1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7025B3B-AC20-47C1-92B1-E59E48F2DF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5" r="31444"/>
          <a:stretch/>
        </p:blipFill>
        <p:spPr>
          <a:xfrm>
            <a:off x="7050978" y="289247"/>
            <a:ext cx="3067293" cy="281711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45F84D7-D92E-4A51-ACB3-AEFFB32900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6" r="36582"/>
          <a:stretch/>
        </p:blipFill>
        <p:spPr>
          <a:xfrm>
            <a:off x="8826234" y="3106365"/>
            <a:ext cx="3240912" cy="3901440"/>
          </a:xfrm>
          <a:prstGeom prst="rect">
            <a:avLst/>
          </a:prstGeom>
        </p:spPr>
      </p:pic>
      <p:pic>
        <p:nvPicPr>
          <p:cNvPr id="22" name="Image 2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A262A20-A9B5-4082-A33F-5CF862E70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5" y="4091613"/>
            <a:ext cx="8195346" cy="262251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9156464-6FF5-432D-830B-E6F3E5A90A6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28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4900437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90"/>
          <p:cNvGrpSpPr/>
          <p:nvPr/>
        </p:nvGrpSpPr>
        <p:grpSpPr>
          <a:xfrm>
            <a:off x="614359" y="792278"/>
            <a:ext cx="6484315" cy="5273444"/>
            <a:chOff x="0" y="0"/>
            <a:chExt cx="12968629" cy="10546887"/>
          </a:xfrm>
        </p:grpSpPr>
        <p:grpSp>
          <p:nvGrpSpPr>
            <p:cNvPr id="88" name="Group 88"/>
            <p:cNvGrpSpPr/>
            <p:nvPr/>
          </p:nvGrpSpPr>
          <p:grpSpPr>
            <a:xfrm>
              <a:off x="179020" y="0"/>
              <a:ext cx="10856383" cy="9463827"/>
              <a:chOff x="0" y="0"/>
              <a:chExt cx="10856382" cy="9463826"/>
            </a:xfrm>
          </p:grpSpPr>
          <p:pic>
            <p:nvPicPr>
              <p:cNvPr id="86" name="bg_silver_noise_grey.jpg"/>
              <p:cNvPicPr>
                <a:picLocks/>
              </p:cNvPicPr>
              <p:nvPr/>
            </p:nvPicPr>
            <p:blipFill>
              <a:blip r:embed="rId2"/>
              <a:srcRect t="13008" b="13008"/>
              <a:stretch>
                <a:fillRect/>
              </a:stretch>
            </p:blipFill>
            <p:spPr>
              <a:xfrm>
                <a:off x="0" y="0"/>
                <a:ext cx="10175799" cy="75284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7" name="Shape 87"/>
              <p:cNvSpPr/>
              <p:nvPr/>
            </p:nvSpPr>
            <p:spPr>
              <a:xfrm>
                <a:off x="1032333" y="1230795"/>
                <a:ext cx="9824050" cy="8233032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p:sp>
          <p:nvSpPr>
            <p:cNvPr id="89" name="Shape 89"/>
            <p:cNvSpPr/>
            <p:nvPr/>
          </p:nvSpPr>
          <p:spPr>
            <a:xfrm>
              <a:off x="0" y="6456079"/>
              <a:ext cx="12968630" cy="4090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rmAutofit/>
            </a:bodyPr>
            <a:lstStyle/>
            <a:p>
              <a:pPr defTabSz="168414">
                <a:defRPr sz="12300" i="1" cap="all" spc="1107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4400" dirty="0"/>
                <a:t>Introduction</a:t>
              </a:r>
              <a:endParaRPr sz="4400" dirty="0"/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6844444" y="810831"/>
            <a:ext cx="4686683" cy="4982622"/>
            <a:chOff x="631386" y="0"/>
            <a:chExt cx="9373364" cy="9965243"/>
          </a:xfrm>
        </p:grpSpPr>
        <p:sp>
          <p:nvSpPr>
            <p:cNvPr id="91" name="Shape 91"/>
            <p:cNvSpPr/>
            <p:nvPr/>
          </p:nvSpPr>
          <p:spPr>
            <a:xfrm>
              <a:off x="1929883" y="0"/>
              <a:ext cx="6776370" cy="183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b">
              <a:normAutofit fontScale="92500" lnSpcReduction="10000"/>
            </a:bodyPr>
            <a:lstStyle>
              <a:lvl1pPr defTabSz="328612">
                <a:defRPr sz="12000" b="1" spc="959">
                  <a:solidFill>
                    <a:srgbClr val="C597A2"/>
                  </a:soli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r>
                <a:rPr lang="en-US" sz="1600" spc="300" dirty="0"/>
                <a:t>How can we use network analysis and text mining to analyze the perception and evolution of Coronavirus?</a:t>
              </a:r>
            </a:p>
          </p:txBody>
        </p:sp>
        <p:sp>
          <p:nvSpPr>
            <p:cNvPr id="92" name="Shape 92"/>
            <p:cNvSpPr/>
            <p:nvPr/>
          </p:nvSpPr>
          <p:spPr>
            <a:xfrm>
              <a:off x="631386" y="2423040"/>
              <a:ext cx="9373364" cy="754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t">
              <a:normAutofit fontScale="92500" lnSpcReduction="10000"/>
            </a:bodyPr>
            <a:lstStyle>
              <a:lvl1pPr algn="l">
                <a:defRPr sz="3000" spc="269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algn="just"/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By using available information about the spread of the Coronavirus and the measures taken by different countries, we try to see :</a:t>
              </a:r>
            </a:p>
            <a:p>
              <a:pPr algn="just"/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sz="1500" b="1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Network analysis</a:t>
              </a:r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: what are the similarities between the spread of the virus and the structure of worldwide air routes?</a:t>
              </a:r>
            </a:p>
            <a:p>
              <a:pPr algn="just"/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sz="1500" b="1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Text Mining</a:t>
              </a:r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: how did the overall sentiment about this pandemic evolve over time, and what were different countries’ reactions?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  <a:p>
              <a:pPr algn="just"/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By combining our findings, we develop conclusions about the perception and evolution of Coronavirus between selected countries.</a:t>
              </a:r>
            </a:p>
            <a:p>
              <a:pPr algn="just"/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4DCFE0DF-031F-4799-B2FF-F8A1AF2C9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F595442-141C-47F1-BD8F-AD272FD96FC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3</a:t>
            </a:fld>
            <a:endParaRPr lang="fr-CH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76249" y="1322820"/>
            <a:ext cx="11287125" cy="55345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grpSp>
        <p:nvGrpSpPr>
          <p:cNvPr id="156" name="Group 156"/>
          <p:cNvGrpSpPr/>
          <p:nvPr/>
        </p:nvGrpSpPr>
        <p:grpSpPr>
          <a:xfrm>
            <a:off x="1509275" y="1717670"/>
            <a:ext cx="4200245" cy="4744867"/>
            <a:chOff x="0" y="0"/>
            <a:chExt cx="8400489" cy="9489731"/>
          </a:xfrm>
        </p:grpSpPr>
        <p:sp>
          <p:nvSpPr>
            <p:cNvPr id="148" name="Shape 148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 err="1"/>
                <a:t>OpenFlights</a:t>
              </a:r>
              <a:r>
                <a:rPr lang="en-US" sz="1400" dirty="0"/>
                <a:t> – 2012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59,036 routes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3,209 airports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531 airlines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Directed network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sz="1400"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Data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6482481" y="1717670"/>
            <a:ext cx="4200245" cy="4744867"/>
            <a:chOff x="0" y="0"/>
            <a:chExt cx="8400489" cy="9489731"/>
          </a:xfrm>
        </p:grpSpPr>
        <p:sp>
          <p:nvSpPr>
            <p:cNvPr id="157" name="Shape 157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Modeling the network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Hubs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Comparison with Coronavirus map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Analysis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-19461" y="2204"/>
            <a:ext cx="12230922" cy="1303113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sp>
        <p:nvSpPr>
          <p:cNvPr id="167" name="Shape 167"/>
          <p:cNvSpPr/>
          <p:nvPr/>
        </p:nvSpPr>
        <p:spPr>
          <a:xfrm>
            <a:off x="1982053" y="232971"/>
            <a:ext cx="8227894" cy="8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0000" cap="all" spc="1400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en-US" sz="5000" dirty="0"/>
              <a:t>Network Analysis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B972D47-8C5E-464B-8527-3D687C62FD1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4</a:t>
            </a:fld>
            <a:endParaRPr lang="fr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58">
            <a:extLst>
              <a:ext uri="{FF2B5EF4-FFF2-40B4-BE49-F238E27FC236}">
                <a16:creationId xmlns:a16="http://schemas.microsoft.com/office/drawing/2014/main" id="{B3B96A82-B291-41B2-98EB-1F6331293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grpSp>
        <p:nvGrpSpPr>
          <p:cNvPr id="60" name="Group 433">
            <a:extLst>
              <a:ext uri="{FF2B5EF4-FFF2-40B4-BE49-F238E27FC236}">
                <a16:creationId xmlns:a16="http://schemas.microsoft.com/office/drawing/2014/main" id="{5D2F590E-F0B3-417C-AD83-93C09B34C7CC}"/>
              </a:ext>
            </a:extLst>
          </p:cNvPr>
          <p:cNvGrpSpPr/>
          <p:nvPr/>
        </p:nvGrpSpPr>
        <p:grpSpPr>
          <a:xfrm>
            <a:off x="775582" y="440070"/>
            <a:ext cx="10423171" cy="2294542"/>
            <a:chOff x="0" y="1693528"/>
            <a:chExt cx="20846340" cy="4589084"/>
          </a:xfrm>
        </p:grpSpPr>
        <p:sp>
          <p:nvSpPr>
            <p:cNvPr id="61" name="Shape 430">
              <a:extLst>
                <a:ext uri="{FF2B5EF4-FFF2-40B4-BE49-F238E27FC236}">
                  <a16:creationId xmlns:a16="http://schemas.microsoft.com/office/drawing/2014/main" id="{8E1A8BD7-04AE-4530-869F-FAA5D954FEC7}"/>
                </a:ext>
              </a:extLst>
            </p:cNvPr>
            <p:cNvSpPr/>
            <p:nvPr/>
          </p:nvSpPr>
          <p:spPr>
            <a:xfrm>
              <a:off x="0" y="169352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Modeling</a:t>
              </a:r>
              <a:endParaRPr sz="5050" dirty="0"/>
            </a:p>
          </p:txBody>
        </p:sp>
        <p:sp>
          <p:nvSpPr>
            <p:cNvPr id="62" name="Shape 431">
              <a:extLst>
                <a:ext uri="{FF2B5EF4-FFF2-40B4-BE49-F238E27FC236}">
                  <a16:creationId xmlns:a16="http://schemas.microsoft.com/office/drawing/2014/main" id="{B1B58FAB-DEB4-4C9C-A034-B0063FEA4DD1}"/>
                </a:ext>
              </a:extLst>
            </p:cNvPr>
            <p:cNvSpPr/>
            <p:nvPr/>
          </p:nvSpPr>
          <p:spPr>
            <a:xfrm>
              <a:off x="38100" y="3152646"/>
              <a:ext cx="4617548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Worldwide air routes</a:t>
              </a:r>
              <a:endParaRPr sz="1400" spc="300" dirty="0"/>
            </a:p>
          </p:txBody>
        </p:sp>
        <p:sp>
          <p:nvSpPr>
            <p:cNvPr id="63" name="Shape 432">
              <a:extLst>
                <a:ext uri="{FF2B5EF4-FFF2-40B4-BE49-F238E27FC236}">
                  <a16:creationId xmlns:a16="http://schemas.microsoft.com/office/drawing/2014/main" id="{7BB487E7-6F26-420B-8125-A7DDE469B692}"/>
                </a:ext>
              </a:extLst>
            </p:cNvPr>
            <p:cNvSpPr/>
            <p:nvPr/>
          </p:nvSpPr>
          <p:spPr>
            <a:xfrm>
              <a:off x="11432821" y="3992754"/>
              <a:ext cx="9413519" cy="2289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Observations</a:t>
              </a:r>
              <a:r>
                <a:rPr lang="en-US" sz="1200" dirty="0"/>
                <a:t>: </a:t>
              </a:r>
              <a:r>
                <a:rPr lang="en-US" sz="1200" dirty="0">
                  <a:latin typeface="PT Sans"/>
                </a:rPr>
                <a:t>Graph density is 0.214, but some areas seem more connected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Mediterranean basin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Europe-US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US-Central America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South-East Asia</a:t>
              </a:r>
              <a:endParaRPr lang="en-US" sz="1200" dirty="0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36370F79-02CC-4AB9-BF0C-A52C138DA0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6" r="11406"/>
          <a:stretch/>
        </p:blipFill>
        <p:spPr>
          <a:xfrm>
            <a:off x="1390650" y="2840394"/>
            <a:ext cx="9410700" cy="3901440"/>
          </a:xfrm>
          <a:prstGeom prst="rect">
            <a:avLst/>
          </a:prstGeom>
        </p:spPr>
      </p:pic>
      <p:sp>
        <p:nvSpPr>
          <p:cNvPr id="11" name="Shape 432">
            <a:extLst>
              <a:ext uri="{FF2B5EF4-FFF2-40B4-BE49-F238E27FC236}">
                <a16:creationId xmlns:a16="http://schemas.microsoft.com/office/drawing/2014/main" id="{89ACFC00-20D3-4F58-92F0-BCE26CEA7C3E}"/>
              </a:ext>
            </a:extLst>
          </p:cNvPr>
          <p:cNvSpPr/>
          <p:nvPr/>
        </p:nvSpPr>
        <p:spPr>
          <a:xfrm>
            <a:off x="775582" y="1589683"/>
            <a:ext cx="4706760" cy="9999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l" defTabSz="1828800">
              <a:lnSpc>
                <a:spcPct val="110000"/>
              </a:lnSpc>
              <a:defRPr sz="2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Very heavy database</a:t>
            </a:r>
            <a:r>
              <a:rPr lang="en-US" sz="1200" dirty="0"/>
              <a:t>: originally listing the connections between airports, by airlines; grouped by country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Weight of connection</a:t>
            </a:r>
            <a:r>
              <a:rPr lang="en-US" sz="1200" dirty="0"/>
              <a:t>: same connection from different airports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Representation</a:t>
            </a:r>
            <a:r>
              <a:rPr lang="en-US" sz="1200" dirty="0"/>
              <a:t>: only the connections with weight &gt; 5; width of the edges represents weight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3EF1317-8811-415F-A8D0-34F103F6043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5</a:t>
            </a:fld>
            <a:endParaRPr lang="fr-CH"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89D67E27-9B44-4BE0-AB8B-413392DD55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315273"/>
              </p:ext>
            </p:extLst>
          </p:nvPr>
        </p:nvGraphicFramePr>
        <p:xfrm>
          <a:off x="4627346" y="1895532"/>
          <a:ext cx="3457165" cy="3684252"/>
        </p:xfrm>
        <a:graphic>
          <a:graphicData uri="http://schemas.openxmlformats.org/drawingml/2006/table">
            <a:tbl>
              <a:tblPr>
                <a:tableStyleId>{72833802-FEF1-4C79-8D5D-14CF1EAF98D9}</a:tableStyleId>
              </a:tblPr>
              <a:tblGrid>
                <a:gridCol w="2451444">
                  <a:extLst>
                    <a:ext uri="{9D8B030D-6E8A-4147-A177-3AD203B41FA5}">
                      <a16:colId xmlns:a16="http://schemas.microsoft.com/office/drawing/2014/main" val="1548824715"/>
                    </a:ext>
                  </a:extLst>
                </a:gridCol>
                <a:gridCol w="1005721">
                  <a:extLst>
                    <a:ext uri="{9D8B030D-6E8A-4147-A177-3AD203B41FA5}">
                      <a16:colId xmlns:a16="http://schemas.microsoft.com/office/drawing/2014/main" val="2202671875"/>
                    </a:ext>
                  </a:extLst>
                </a:gridCol>
              </a:tblGrid>
              <a:tr h="28932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noProof="0">
                          <a:effectLst/>
                        </a:rPr>
                        <a:t>Hubs Ranking</a:t>
                      </a:r>
                      <a:endParaRPr lang="en-US" sz="1400" b="1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9353474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States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657815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Germany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0,764852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3976276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Kingdom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0,700827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67242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France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0,605118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1338915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Canada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0,590904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609403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Italy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0,583538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247414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Mexico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0,498101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3805444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Spain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0,465886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1348658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Greece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0,264316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8841330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Morocco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0,143263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291119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Austria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0,132506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41342861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Netherlands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0,112909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1359613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Algeria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0,106361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97374932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Switzerland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 dirty="0">
                          <a:effectLst/>
                        </a:rPr>
                        <a:t>0,10193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482380"/>
                  </a:ext>
                </a:extLst>
              </a:tr>
            </a:tbl>
          </a:graphicData>
        </a:graphic>
      </p:graphicFrame>
      <p:grpSp>
        <p:nvGrpSpPr>
          <p:cNvPr id="9" name="Group 433">
            <a:extLst>
              <a:ext uri="{FF2B5EF4-FFF2-40B4-BE49-F238E27FC236}">
                <a16:creationId xmlns:a16="http://schemas.microsoft.com/office/drawing/2014/main" id="{A7BE225E-CC3E-4FB2-B7F1-4BD58728D642}"/>
              </a:ext>
            </a:extLst>
          </p:cNvPr>
          <p:cNvGrpSpPr/>
          <p:nvPr/>
        </p:nvGrpSpPr>
        <p:grpSpPr>
          <a:xfrm>
            <a:off x="455790" y="487695"/>
            <a:ext cx="5640210" cy="3749940"/>
            <a:chOff x="0" y="1693528"/>
            <a:chExt cx="11280419" cy="7499879"/>
          </a:xfrm>
        </p:grpSpPr>
        <p:sp>
          <p:nvSpPr>
            <p:cNvPr id="10" name="Shape 430">
              <a:extLst>
                <a:ext uri="{FF2B5EF4-FFF2-40B4-BE49-F238E27FC236}">
                  <a16:creationId xmlns:a16="http://schemas.microsoft.com/office/drawing/2014/main" id="{F8FCA081-A227-473A-86E4-4967562A0561}"/>
                </a:ext>
              </a:extLst>
            </p:cNvPr>
            <p:cNvSpPr/>
            <p:nvPr/>
          </p:nvSpPr>
          <p:spPr>
            <a:xfrm>
              <a:off x="0" y="169352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/>
                <a:t>Hubs</a:t>
              </a:r>
            </a:p>
          </p:txBody>
        </p:sp>
        <p:sp>
          <p:nvSpPr>
            <p:cNvPr id="11" name="Shape 431">
              <a:extLst>
                <a:ext uri="{FF2B5EF4-FFF2-40B4-BE49-F238E27FC236}">
                  <a16:creationId xmlns:a16="http://schemas.microsoft.com/office/drawing/2014/main" id="{B7FC5EC2-96F5-4E38-B8A3-F79931FEA571}"/>
                </a:ext>
              </a:extLst>
            </p:cNvPr>
            <p:cNvSpPr/>
            <p:nvPr/>
          </p:nvSpPr>
          <p:spPr>
            <a:xfrm>
              <a:off x="43512" y="3012118"/>
              <a:ext cx="9330501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en-US" sz="1400" spc="300"/>
                <a:t>Central countries for worldwide air routes</a:t>
              </a:r>
            </a:p>
          </p:txBody>
        </p:sp>
        <p:sp>
          <p:nvSpPr>
            <p:cNvPr id="12" name="Shape 432">
              <a:extLst>
                <a:ext uri="{FF2B5EF4-FFF2-40B4-BE49-F238E27FC236}">
                  <a16:creationId xmlns:a16="http://schemas.microsoft.com/office/drawing/2014/main" id="{97F891D1-E050-4F74-ABFF-699EABCC7C39}"/>
                </a:ext>
              </a:extLst>
            </p:cNvPr>
            <p:cNvSpPr/>
            <p:nvPr/>
          </p:nvSpPr>
          <p:spPr>
            <a:xfrm>
              <a:off x="0" y="7193499"/>
              <a:ext cx="7259889" cy="1999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In line with model visualization</a:t>
              </a:r>
              <a:r>
                <a:rPr lang="en-US" sz="1200" dirty="0"/>
                <a:t>: mostly countries in Mediterranean basin + United States &amp; Mexico 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Apparent similarity with COVID-19 cases</a:t>
              </a:r>
              <a:r>
                <a:rPr lang="en-US" sz="1200" dirty="0"/>
                <a:t>: 8 of the 14 most touched countries are also among the top 14 worldwide hubs</a:t>
              </a:r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410B34DC-7F50-4DD4-8D5D-D6193B334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B015F3BD-F5B0-4A89-8ACD-E2C6E84C5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438529"/>
              </p:ext>
            </p:extLst>
          </p:nvPr>
        </p:nvGraphicFramePr>
        <p:xfrm>
          <a:off x="8303618" y="1895532"/>
          <a:ext cx="3457165" cy="3684252"/>
        </p:xfrm>
        <a:graphic>
          <a:graphicData uri="http://schemas.openxmlformats.org/drawingml/2006/table">
            <a:tbl>
              <a:tblPr>
                <a:tableStyleId>{F2DE63D5-997A-4646-A377-4702673A728D}</a:tableStyleId>
              </a:tblPr>
              <a:tblGrid>
                <a:gridCol w="2451444">
                  <a:extLst>
                    <a:ext uri="{9D8B030D-6E8A-4147-A177-3AD203B41FA5}">
                      <a16:colId xmlns:a16="http://schemas.microsoft.com/office/drawing/2014/main" val="1548824715"/>
                    </a:ext>
                  </a:extLst>
                </a:gridCol>
                <a:gridCol w="1005721">
                  <a:extLst>
                    <a:ext uri="{9D8B030D-6E8A-4147-A177-3AD203B41FA5}">
                      <a16:colId xmlns:a16="http://schemas.microsoft.com/office/drawing/2014/main" val="2202671875"/>
                    </a:ext>
                  </a:extLst>
                </a:gridCol>
              </a:tblGrid>
              <a:tr h="28932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noProof="0">
                          <a:effectLst/>
                        </a:rPr>
                        <a:t>COVID-19 Cases per one million population*</a:t>
                      </a:r>
                      <a:endParaRPr lang="en-US" sz="1400" b="1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9353474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Spain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5661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657815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Ireland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4657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3976276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Belgium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4612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67242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States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4133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1338915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Singapore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4072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609403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Italy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3623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247414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Switzerland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3502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3805444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Kingdom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3229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1348658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France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2711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8841330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Portugal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2705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291119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Sweden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2606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41342861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Belarus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2530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1359613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Netherlands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2488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97374932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Germany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 dirty="0">
                          <a:effectLst/>
                        </a:rPr>
                        <a:t>2051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482380"/>
                  </a:ext>
                </a:extLst>
              </a:tr>
            </a:tbl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8D4A41DB-2CFB-4C77-BEAE-7BCA3CA512FE}"/>
              </a:ext>
            </a:extLst>
          </p:cNvPr>
          <p:cNvSpPr txBox="1"/>
          <p:nvPr/>
        </p:nvSpPr>
        <p:spPr>
          <a:xfrm>
            <a:off x="8303617" y="5753100"/>
            <a:ext cx="3457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*Of countries with a population over four million; China and Iran excluded</a:t>
            </a:r>
          </a:p>
          <a:p>
            <a:r>
              <a:rPr lang="en-US" sz="1100"/>
              <a:t>As of 11 May 2020 10:39 GMT</a:t>
            </a:r>
          </a:p>
          <a:p>
            <a:r>
              <a:rPr lang="en-US" sz="1100" u="sng"/>
              <a:t>Source</a:t>
            </a:r>
            <a:r>
              <a:rPr lang="en-US" sz="1100"/>
              <a:t>: worldometer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56F905-3736-4D7B-957A-398BA03C999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3220403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701693" y="813480"/>
            <a:ext cx="10778151" cy="4898245"/>
            <a:chOff x="491806" y="2486086"/>
            <a:chExt cx="21556300" cy="9796487"/>
          </a:xfrm>
        </p:grpSpPr>
        <p:sp>
          <p:nvSpPr>
            <p:cNvPr id="430" name="Shape 430"/>
            <p:cNvSpPr/>
            <p:nvPr/>
          </p:nvSpPr>
          <p:spPr>
            <a:xfrm>
              <a:off x="10767687" y="2486086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 algn="r"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/>
                <a:t>Map Comparison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13616311" y="3760538"/>
              <a:ext cx="8431795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algn="r">
                <a:lnSpc>
                  <a:spcPct val="120000"/>
                </a:lnSpc>
                <a:defRPr sz="2400" spc="647"/>
              </a:pPr>
              <a:r>
                <a:rPr lang="en-US" sz="1400" spc="300"/>
                <a:t>Inferences by comparing the two maps</a:t>
              </a:r>
            </a:p>
          </p:txBody>
        </p:sp>
        <p:sp>
          <p:nvSpPr>
            <p:cNvPr id="432" name="Shape 432"/>
            <p:cNvSpPr/>
            <p:nvPr/>
          </p:nvSpPr>
          <p:spPr>
            <a:xfrm>
              <a:off x="491806" y="9623384"/>
              <a:ext cx="7508519" cy="2659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Countries for text mining</a:t>
              </a:r>
              <a:r>
                <a:rPr lang="en-US" sz="1200" dirty="0"/>
                <a:t>: choice of countries based on this network analysis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u="sng" dirty="0">
                  <a:latin typeface="PT Sans"/>
                </a:rPr>
                <a:t>US</a:t>
              </a:r>
              <a:r>
                <a:rPr lang="en-US" sz="1200" dirty="0">
                  <a:latin typeface="PT Sans"/>
                </a:rPr>
                <a:t>: main hub and strongly touched</a:t>
              </a:r>
              <a:endParaRPr lang="en-US" sz="1200" u="sng" dirty="0">
                <a:latin typeface="PT Sans"/>
              </a:endParaRP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u="sng" dirty="0">
                  <a:latin typeface="PT Sans"/>
                </a:rPr>
                <a:t>Germany</a:t>
              </a:r>
              <a:r>
                <a:rPr lang="en-US" sz="1200" dirty="0">
                  <a:latin typeface="PT Sans"/>
                </a:rPr>
                <a:t>: second biggest hub, but not too strongly touched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u="sng" dirty="0">
                  <a:latin typeface="PT Sans"/>
                </a:rPr>
                <a:t>UK</a:t>
              </a:r>
              <a:r>
                <a:rPr lang="en-US" sz="1200" dirty="0">
                  <a:latin typeface="PT Sans"/>
                </a:rPr>
                <a:t>: third hub and interesting change of strategy</a:t>
              </a:r>
            </a:p>
          </p:txBody>
        </p:sp>
      </p:grpSp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8E08B84-4165-465E-BE77-B3CBF6C823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3" r="11328"/>
          <a:stretch/>
        </p:blipFill>
        <p:spPr>
          <a:xfrm>
            <a:off x="5204040" y="3562123"/>
            <a:ext cx="6720088" cy="2788803"/>
          </a:xfrm>
          <a:prstGeom prst="rect">
            <a:avLst/>
          </a:prstGeom>
        </p:spPr>
      </p:pic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D591A83-58BE-4464-AB90-2BC7E8348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5" y="116166"/>
            <a:ext cx="4881773" cy="344595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3B21062-1ADE-4137-A3C2-EDEF2060C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sp>
        <p:nvSpPr>
          <p:cNvPr id="17" name="Shape 432">
            <a:extLst>
              <a:ext uri="{FF2B5EF4-FFF2-40B4-BE49-F238E27FC236}">
                <a16:creationId xmlns:a16="http://schemas.microsoft.com/office/drawing/2014/main" id="{D58CB940-EC9C-46E4-9434-166A4C0F6BC2}"/>
              </a:ext>
            </a:extLst>
          </p:cNvPr>
          <p:cNvSpPr/>
          <p:nvPr/>
        </p:nvSpPr>
        <p:spPr>
          <a:xfrm>
            <a:off x="5648325" y="1946707"/>
            <a:ext cx="5831519" cy="12030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l" defTabSz="1828800">
              <a:lnSpc>
                <a:spcPct val="110000"/>
              </a:lnSpc>
              <a:defRPr sz="2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Similarities</a:t>
            </a:r>
            <a:r>
              <a:rPr lang="en-US" sz="1200" dirty="0"/>
              <a:t>: in general, it seems that there is some correlation between the worldwide air routes and the spread of the Coronavirus</a:t>
            </a:r>
            <a:endParaRPr lang="en-US" sz="1200" b="1" dirty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Multitude of factors</a:t>
            </a:r>
            <a:r>
              <a:rPr lang="en-US" sz="1200" dirty="0"/>
              <a:t>: there are many factors that explain the spread, and the worldwide air routes are only one aspect 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Limitations</a:t>
            </a:r>
            <a:r>
              <a:rPr lang="en-US" sz="1200" dirty="0"/>
              <a:t>: our model presents limitations, as our data is static &amp; older vs. a dynamic &amp; constant evolution of the pandemic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8BFBE6F-5183-4EB7-8C90-0CD50A7032C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6360557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76249" y="1322820"/>
            <a:ext cx="11287125" cy="55345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grpSp>
        <p:nvGrpSpPr>
          <p:cNvPr id="156" name="Group 156"/>
          <p:cNvGrpSpPr/>
          <p:nvPr/>
        </p:nvGrpSpPr>
        <p:grpSpPr>
          <a:xfrm>
            <a:off x="1509275" y="1717670"/>
            <a:ext cx="4200245" cy="4744867"/>
            <a:chOff x="0" y="0"/>
            <a:chExt cx="8400489" cy="9489731"/>
          </a:xfrm>
        </p:grpSpPr>
        <p:sp>
          <p:nvSpPr>
            <p:cNvPr id="148" name="Shape 148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Opinion leaders’ tweets from selected countries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US, UK, Germany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A politician, a national influencer, a news media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sz="1400"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 dirty="0"/>
                <a:t>The Data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6482481" y="1717670"/>
            <a:ext cx="4200245" cy="4744867"/>
            <a:chOff x="0" y="0"/>
            <a:chExt cx="8400489" cy="9489731"/>
          </a:xfrm>
        </p:grpSpPr>
        <p:sp>
          <p:nvSpPr>
            <p:cNvPr id="157" name="Shape 157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Measures of the three countries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Sentiment analysis over time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Comparison between opinion leaders in each country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Comparison across countries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Analysis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-19461" y="2204"/>
            <a:ext cx="12230922" cy="1303113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sp>
        <p:nvSpPr>
          <p:cNvPr id="167" name="Shape 167"/>
          <p:cNvSpPr/>
          <p:nvPr/>
        </p:nvSpPr>
        <p:spPr>
          <a:xfrm>
            <a:off x="3336997" y="232971"/>
            <a:ext cx="5565627" cy="8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0000" cap="all" spc="1400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en-US" sz="5000" dirty="0"/>
              <a:t>Text Mining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2FB4DA6-73B5-4229-9EC2-69FCAA1BDBB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7785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524284" y="506745"/>
            <a:ext cx="5661966" cy="5364804"/>
            <a:chOff x="0" y="1693528"/>
            <a:chExt cx="11323931" cy="10729605"/>
          </a:xfrm>
        </p:grpSpPr>
        <p:sp>
          <p:nvSpPr>
            <p:cNvPr id="430" name="Shape 430"/>
            <p:cNvSpPr/>
            <p:nvPr/>
          </p:nvSpPr>
          <p:spPr>
            <a:xfrm>
              <a:off x="43512" y="169352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 dirty="0"/>
                <a:t>Sentiment Analysis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0" y="2967980"/>
              <a:ext cx="2195216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en-US" sz="1400" spc="300" dirty="0"/>
                <a:t>Procedure</a:t>
              </a:r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2" y="4888765"/>
              <a:ext cx="9080619" cy="7534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Collecting the data</a:t>
              </a:r>
              <a:r>
                <a:rPr lang="en-US" sz="1200" dirty="0"/>
                <a:t>: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Limitation in tweet numbers; challenge of finding people who tweet enough but not too much and who are opinion leaders for the country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Taking only tweets between February 1st and May 12th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Sometimes taking retweets when interesting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Analyzing and exporting the data</a:t>
              </a:r>
              <a:r>
                <a:rPr lang="en-US" sz="1200" dirty="0"/>
                <a:t>: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Sentiment evolution over time for each person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General and polarized </a:t>
              </a:r>
              <a:r>
                <a:rPr lang="en-US" sz="1200" dirty="0" err="1">
                  <a:latin typeface="PT Sans"/>
                </a:rPr>
                <a:t>wordcloud</a:t>
              </a:r>
              <a:r>
                <a:rPr lang="en-US" sz="1200" dirty="0">
                  <a:latin typeface="PT Sans"/>
                </a:rPr>
                <a:t> for each person to check for main words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Topic analysis for each person to make sure that Coronavirus is at least one main topic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Aggregated sentiment evolution and polarized </a:t>
              </a:r>
              <a:r>
                <a:rPr lang="en-US" sz="1200" dirty="0" err="1">
                  <a:latin typeface="PT Sans"/>
                </a:rPr>
                <a:t>wordcloud</a:t>
              </a:r>
              <a:r>
                <a:rPr lang="en-US" sz="1200" dirty="0">
                  <a:latin typeface="PT Sans"/>
                </a:rPr>
                <a:t> for countries comparison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Comparing and making inferences</a:t>
              </a:r>
              <a:r>
                <a:rPr lang="en-US" sz="1200" dirty="0"/>
                <a:t>: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Keeping in mind our limitations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Dynamic evolution; spread of the virus inside the country and actions taken over time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All the graphs are in the appendix</a:t>
              </a:r>
              <a:endParaRPr lang="en-US" sz="1200" dirty="0">
                <a:latin typeface="PT Sans"/>
              </a:endParaRPr>
            </a:p>
            <a:p>
              <a:pPr lvl="1" algn="just"/>
              <a:endParaRPr lang="en-US" sz="1200" dirty="0">
                <a:latin typeface="PT Sans"/>
              </a:endParaRP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B4FCBFFE-A783-489C-B4D6-FA305817A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1DED712-5887-47C2-A436-CC90BA83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9" r="37721"/>
          <a:stretch/>
        </p:blipFill>
        <p:spPr>
          <a:xfrm>
            <a:off x="9214765" y="2362145"/>
            <a:ext cx="1912672" cy="2697481"/>
          </a:xfrm>
          <a:prstGeom prst="rect">
            <a:avLst/>
          </a:prstGeom>
        </p:spPr>
      </p:pic>
      <p:pic>
        <p:nvPicPr>
          <p:cNvPr id="17" name="Image 16" descr="Une image contenant bateau, groupe, différent, eau&#10;&#10;Description générée automatiquement">
            <a:extLst>
              <a:ext uri="{FF2B5EF4-FFF2-40B4-BE49-F238E27FC236}">
                <a16:creationId xmlns:a16="http://schemas.microsoft.com/office/drawing/2014/main" id="{1113C221-9C53-451F-9D07-27AF2EE4E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63" y="669357"/>
            <a:ext cx="6047517" cy="193520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F531230-676C-432E-9FC4-7C6AF8903A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075" y="4727612"/>
            <a:ext cx="6327505" cy="202480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2E197A4-F598-446A-9FDE-E36BEF6722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2" r="37710"/>
          <a:stretch/>
        </p:blipFill>
        <p:spPr>
          <a:xfrm>
            <a:off x="7105652" y="2716564"/>
            <a:ext cx="1574157" cy="195791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04651FB-D3E1-41AE-A08B-2CFA7CE717C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3575727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1914</Words>
  <Application>Microsoft Office PowerPoint</Application>
  <PresentationFormat>Grand écran</PresentationFormat>
  <Paragraphs>370</Paragraphs>
  <Slides>28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40" baseType="lpstr">
      <vt:lpstr>Arial</vt:lpstr>
      <vt:lpstr>Autumn Chant</vt:lpstr>
      <vt:lpstr>Calibri</vt:lpstr>
      <vt:lpstr>Calibri Light</vt:lpstr>
      <vt:lpstr>DejaVu Serif Condensed</vt:lpstr>
      <vt:lpstr>Devanagari MT</vt:lpstr>
      <vt:lpstr>Didot</vt:lpstr>
      <vt:lpstr>Helvetica</vt:lpstr>
      <vt:lpstr>Helvetica Neue</vt:lpstr>
      <vt:lpstr>PT Sans</vt:lpstr>
      <vt:lpstr>Wingdings</vt:lpstr>
      <vt:lpstr>Thème Office</vt:lpstr>
      <vt:lpstr>Coronavirus Perception and Evolution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Spread of a Pandemics</dc:title>
  <dc:creator>Alexia Chabaud</dc:creator>
  <cp:lastModifiedBy>Alexia Chabaud</cp:lastModifiedBy>
  <cp:revision>181</cp:revision>
  <dcterms:created xsi:type="dcterms:W3CDTF">2020-04-30T12:03:56Z</dcterms:created>
  <dcterms:modified xsi:type="dcterms:W3CDTF">2020-05-19T20:38:05Z</dcterms:modified>
</cp:coreProperties>
</file>